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9" r:id="rId2"/>
    <p:sldId id="257" r:id="rId3"/>
    <p:sldId id="260" r:id="rId4"/>
    <p:sldId id="258" r:id="rId5"/>
    <p:sldId id="261" r:id="rId6"/>
    <p:sldId id="265" r:id="rId7"/>
    <p:sldId id="262" r:id="rId8"/>
    <p:sldId id="264" r:id="rId9"/>
    <p:sldId id="263" r:id="rId10"/>
    <p:sldId id="266" r:id="rId11"/>
    <p:sldId id="293" r:id="rId12"/>
    <p:sldId id="292" r:id="rId13"/>
    <p:sldId id="267" r:id="rId14"/>
    <p:sldId id="269" r:id="rId15"/>
    <p:sldId id="272" r:id="rId16"/>
    <p:sldId id="273" r:id="rId17"/>
    <p:sldId id="274" r:id="rId18"/>
    <p:sldId id="275" r:id="rId19"/>
    <p:sldId id="294" r:id="rId20"/>
    <p:sldId id="295" r:id="rId21"/>
    <p:sldId id="281" r:id="rId22"/>
    <p:sldId id="282" r:id="rId23"/>
    <p:sldId id="283" r:id="rId24"/>
    <p:sldId id="284" r:id="rId25"/>
    <p:sldId id="286" r:id="rId26"/>
    <p:sldId id="287" r:id="rId27"/>
    <p:sldId id="285" r:id="rId28"/>
    <p:sldId id="288" r:id="rId29"/>
    <p:sldId id="296" r:id="rId30"/>
    <p:sldId id="291" r:id="rId31"/>
    <p:sldId id="290" r:id="rId32"/>
    <p:sldId id="276" r:id="rId33"/>
    <p:sldId id="277" r:id="rId34"/>
    <p:sldId id="278" r:id="rId35"/>
    <p:sldId id="279" r:id="rId36"/>
    <p:sldId id="280" r:id="rId37"/>
    <p:sldId id="268" r:id="rId38"/>
    <p:sldId id="270" r:id="rId39"/>
    <p:sldId id="27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BC30A0"/>
    <a:srgbClr val="FF0000"/>
    <a:srgbClr val="AFABAB"/>
    <a:srgbClr val="0070C0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8"/>
    <p:restoredTop sz="94172"/>
  </p:normalViewPr>
  <p:slideViewPr>
    <p:cSldViewPr snapToGrid="0">
      <p:cViewPr>
        <p:scale>
          <a:sx n="100" d="100"/>
          <a:sy n="100" d="100"/>
        </p:scale>
        <p:origin x="1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B3D84-164A-3A49-928D-EB691F8E8579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9A0DE-A17F-814C-AE06-B93D89246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5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9A0DE-A17F-814C-AE06-B93D89246E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5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is the derivation for if there is a linear fit between mass and B-field such that mass = alpha*</a:t>
            </a:r>
            <a:r>
              <a:rPr lang="en-US" dirty="0" err="1"/>
              <a:t>B_field</a:t>
            </a:r>
            <a:r>
              <a:rPr lang="en-US" dirty="0"/>
              <a:t> + beta. For more accurate results, use the magnet equation from the research paper on tri-axis force measurement using a magnetic elastomer sensor.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9A0DE-A17F-814C-AE06-B93D89246ED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4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5562-9CCC-D437-AE3C-022F9897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9547B-4898-236C-EDBE-90B12BAFD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1BCAD-441D-656D-74B2-8684650C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33B55-5FD7-4C67-F61F-D451CE9C2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90AF6-90BC-436D-E65A-674C5C0C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8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25FF-94C8-F9B4-E2CD-B2A0D04C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D3899-EFAB-A683-C585-571161719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F1B44-6114-CE4E-1A5F-C56E95A2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BC5F4-81A4-15F3-C11A-B3533C079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C33AB-FD51-4577-E8A6-1C66886E6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6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28B3A1-DB0F-869B-8C8F-DF03A4F92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26D16-0AD1-80D3-D8D4-3AAE42E3E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1AF12-A6D7-C3E4-C951-4BEAF54C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0E23B-6CC2-754F-004D-91314FFB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5C6DB-8C4F-C02B-C2AE-D241B359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3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4E58-6691-C12A-3B1F-30B825F1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1DB36-0294-D5E9-8BD0-7C94DD12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EA9E3-48D7-8E3F-34BD-FBC11215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B3BB4-4169-25B8-8A13-D75431A9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EABF9-CA55-83AE-5C28-7E839222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2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06ED1-DC54-8062-1B18-568F7884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DB63D-FBAB-89E7-41A3-D753CEA5E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3EA5F-AB39-2852-2537-F871B408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A022B-80CA-92B1-D3D3-A59FC490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5924-88E7-58A4-A5EA-AFF37D3A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3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71CC-64BB-7BB6-B660-684EFACD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76362-7733-2FFA-51C1-9247FAF37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DE856-E368-0487-04F7-3557295AB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67894-2CE3-5E52-E386-026FDF9DA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91F3A-F602-306D-FDF1-FE41CC37B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E4C58-08EA-24CD-EDF5-82981F59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5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C64-7F03-D83A-70CD-6903C99B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87E77-B533-815F-12B4-B7116FD8A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98260-61F5-B30E-DA6D-9407A2DF9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0C0A2-7D19-8E82-B062-75C3AC4C5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181F4-318B-0292-F522-71DAA17B0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CEECD1-CFA5-F760-74FD-6656C53F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034E10-6CA9-96C9-9239-203C5E6A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37693-441A-5972-FD7E-FC90E262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50A0-904B-771B-C224-3C4FFC38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60240-0DD0-F6E5-B116-76797EA0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0AB32-27ED-BD9C-2991-E80F338F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D87E0-DF23-5F40-11FF-7D04321E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5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6D110-1682-C13F-4F79-E5B68C14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04D83-FA3A-5B53-E831-B4E020D7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E640-01E7-E32E-E083-CADF18BB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5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5B1F-028E-799E-47AA-6B5040B2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636B5-31B9-E2C1-BAA7-723DE485F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220DF-2142-E2BF-15EA-7A9DE7149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0E5F6-BA44-3F0B-676F-6EC42EFC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AB493-238A-CCF3-84D1-E67CB493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5D976-65D0-E83F-6C93-E5A2D984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6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5C5C8-384D-4B47-CD87-77DD569E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FA9B7-8E53-8FD5-7FEE-5739395B6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4A1EF-ECFD-FA85-BFEF-B3E99D852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B4E8D-8DD5-8270-3D7B-A9EB0D37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8C0FA-E04B-0177-C9EF-B661CCE2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32649-44B6-694C-6D3C-EB8CEED7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0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5D349-EE2A-4F26-5317-D9CBC98F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873C-52D9-9D45-412F-B951C596A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88049-3E9B-5F00-B80C-5F54E8FC9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8F357-C595-094C-9E45-CD7E9D6649B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B4DB0-8238-E0A3-C3A1-0E4240786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8F904-F01C-BD57-0226-0C3AA078B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A8C73-EBC9-0C47-B0DE-7C2C6E463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4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new/melexis/melexis-MLX90393-triaxis-micropower-magnetometer/" TargetMode="External"/><Relationship Id="rId2" Type="http://schemas.openxmlformats.org/officeDocument/2006/relationships/hyperlink" Target="https://www.first4magnets.com/us/circular-disc-rod-c34/n35-neodymium-disc-magnet-5mm-dia-x-2mm-thick-1-12lbs-pull-p6698#ps_0_68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Silicone-Release-Spray-Agent-Aerosol/dp/B085CBSS5Y" TargetMode="External"/><Relationship Id="rId5" Type="http://schemas.openxmlformats.org/officeDocument/2006/relationships/hyperlink" Target="https://www.googleadservices.com/pagead/aclk?sa=L&amp;ai=DChcSEwimzsPl-o7_AhUJAK0GHSWsAYEYABALGgJwdg&amp;ohost=www.google.com&amp;cid=CAESauD2E_t-pDpCh3gJJj9n9PwFWSlYX_9BSfINg5xCrQpsVYKEPYr_xM8t2N0ndBsXiiYV5cBQM3aFg0MuBlL1zQyYuwRdIbfsIrEj3JCkOv33hKRIQqiVeqQDk0GsnLhF2AJuCtajbtkdqIw&amp;sig=AOD64_0o4hLmzejgDyCPQTixznuztJriGg&amp;ctype=5&amp;q=&amp;ved=2ahUKEwjwmrnl-o7_AhV_AzQIHTQCAg0Q9aACKAB6BAgFEA0&amp;adurl=" TargetMode="External"/><Relationship Id="rId4" Type="http://schemas.openxmlformats.org/officeDocument/2006/relationships/hyperlink" Target="https://www.googleadservices.com/pagead/aclk?sa=L&amp;ai=DChcSEwjLlO3P-o7_AhURHX0KHbL1AXkYABAKGgJwdg&amp;ohost=www.google.com&amp;cid=CAESauD2HeSMjdf3PzwBjhLJJrgp71YlF-bUn6qoJVuS1geXgRlVAi4SlVNKZL1k3KRUIxXqLcb8wQ5uYyOEXJNE13Pvymeq6mT02qJjjYu4sH1kZ-sFaZQA1Yu2o3MtXAS_iKN0_uhdjzBD06o&amp;sig=AOD64_389fDOF-NU9epLDqjxfB1hlHeBwA&amp;ctype=5&amp;q=&amp;ved=2ahUKEwjH4uLP-o7_AhWVoFsKHQygCNYQ9aACKAB6BAgIEA4&amp;adurl=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FE10-1C42-0BE7-6D23-C9439087E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53FA1-595F-A272-0A54-2197328A3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86" y="1779326"/>
            <a:ext cx="10944828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itchFamily="2" charset="0"/>
              </a:rPr>
              <a:t>The differential pressure sensor has shown promise, however 2 main issues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High </a:t>
            </a:r>
            <a:r>
              <a:rPr lang="en-US" sz="2000" b="1" dirty="0">
                <a:latin typeface="Helvetica" pitchFamily="2" charset="0"/>
              </a:rPr>
              <a:t>cost</a:t>
            </a:r>
            <a:r>
              <a:rPr lang="en-US" sz="2000" dirty="0">
                <a:latin typeface="Helvetica" pitchFamily="2" charset="0"/>
              </a:rPr>
              <a:t> compared to other sensor techniques (</a:t>
            </a:r>
            <a:r>
              <a:rPr lang="en-US" sz="2000" b="1" dirty="0">
                <a:latin typeface="Helvetica" pitchFamily="2" charset="0"/>
              </a:rPr>
              <a:t>$40/sensor</a:t>
            </a:r>
            <a:r>
              <a:rPr lang="en-US" sz="2000" dirty="0">
                <a:latin typeface="Helvetica" pitchFamily="2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Potential issues down the line with </a:t>
            </a:r>
            <a:r>
              <a:rPr lang="en-US" sz="2000" b="1" dirty="0">
                <a:latin typeface="Helvetica" pitchFamily="2" charset="0"/>
              </a:rPr>
              <a:t>sedimentation or corrosion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r>
              <a:rPr lang="en-US" sz="2400" b="1" dirty="0">
                <a:latin typeface="Helvetica" pitchFamily="2" charset="0"/>
              </a:rPr>
              <a:t>Magnetometer-based force sensor </a:t>
            </a:r>
            <a:r>
              <a:rPr lang="en-US" sz="2400" dirty="0">
                <a:latin typeface="Helvetica" pitchFamily="2" charset="0"/>
              </a:rPr>
              <a:t>solves these issues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Low cost ($1.85/sensor)</a:t>
            </a:r>
          </a:p>
          <a:p>
            <a:pPr lvl="1"/>
            <a:r>
              <a:rPr lang="en-US" sz="2000" dirty="0">
                <a:latin typeface="Helvetica" pitchFamily="2" charset="0"/>
              </a:rPr>
              <a:t>No sedimentation issues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Ultra-low power consumption (100uW to 10mW)</a:t>
            </a:r>
          </a:p>
          <a:p>
            <a:pPr lvl="1"/>
            <a:r>
              <a:rPr lang="en-US" sz="2000" dirty="0">
                <a:latin typeface="Helvetica" pitchFamily="2" charset="0"/>
              </a:rPr>
              <a:t>High resolution (1 </a:t>
            </a:r>
            <a:r>
              <a:rPr lang="en-US" sz="2000" dirty="0" err="1">
                <a:latin typeface="Helvetica" pitchFamily="2" charset="0"/>
              </a:rPr>
              <a:t>mN</a:t>
            </a:r>
            <a:r>
              <a:rPr lang="en-US" sz="2000" dirty="0">
                <a:latin typeface="Helvetica" pitchFamily="2" charset="0"/>
              </a:rPr>
              <a:t> == equivalent to 0.1 g mass)</a:t>
            </a:r>
          </a:p>
        </p:txBody>
      </p:sp>
    </p:spTree>
    <p:extLst>
      <p:ext uri="{BB962C8B-B14F-4D97-AF65-F5344CB8AC3E}">
        <p14:creationId xmlns:p14="http://schemas.microsoft.com/office/powerpoint/2010/main" val="71305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E7F0-E097-FEC9-F795-1878613E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Sensor Pinout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82BCE68-0A0E-07F5-FBE5-9262655E6F66}"/>
              </a:ext>
            </a:extLst>
          </p:cNvPr>
          <p:cNvCxnSpPr/>
          <p:nvPr/>
        </p:nvCxnSpPr>
        <p:spPr>
          <a:xfrm>
            <a:off x="1574651" y="6366376"/>
            <a:ext cx="42471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BCAAC72-71E5-CCB6-6E8F-0018F31B2C0F}"/>
              </a:ext>
            </a:extLst>
          </p:cNvPr>
          <p:cNvCxnSpPr/>
          <p:nvPr/>
        </p:nvCxnSpPr>
        <p:spPr>
          <a:xfrm>
            <a:off x="1252038" y="1754755"/>
            <a:ext cx="0" cy="42519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C516345-DCD9-7CE7-710D-6BD7A7F8C87D}"/>
              </a:ext>
            </a:extLst>
          </p:cNvPr>
          <p:cNvSpPr txBox="1"/>
          <p:nvPr/>
        </p:nvSpPr>
        <p:spPr>
          <a:xfrm>
            <a:off x="507720" y="3655292"/>
            <a:ext cx="70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-DIN Condensed" panose="020B0504030202030204" pitchFamily="34" charset="77"/>
              </a:rPr>
              <a:t>30mm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5AC651-502E-21CF-8185-8428DFC0542D}"/>
              </a:ext>
            </a:extLst>
          </p:cNvPr>
          <p:cNvSpPr txBox="1"/>
          <p:nvPr/>
        </p:nvSpPr>
        <p:spPr>
          <a:xfrm>
            <a:off x="3343979" y="6381277"/>
            <a:ext cx="70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-DIN Condensed" panose="020B0504030202030204" pitchFamily="34" charset="77"/>
              </a:rPr>
              <a:t>30mm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AC2514-B490-5CC8-C5EE-5DF4EAE9923E}"/>
              </a:ext>
            </a:extLst>
          </p:cNvPr>
          <p:cNvSpPr txBox="1"/>
          <p:nvPr/>
        </p:nvSpPr>
        <p:spPr>
          <a:xfrm>
            <a:off x="2206053" y="1410251"/>
            <a:ext cx="320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FRONT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6D1A57-453A-C98B-7730-0A6BD04D547E}"/>
              </a:ext>
            </a:extLst>
          </p:cNvPr>
          <p:cNvSpPr txBox="1"/>
          <p:nvPr/>
        </p:nvSpPr>
        <p:spPr>
          <a:xfrm>
            <a:off x="7171906" y="1385423"/>
            <a:ext cx="320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BACK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2EE7501-23DC-CD8D-8003-2E141B9BA9B8}"/>
              </a:ext>
            </a:extLst>
          </p:cNvPr>
          <p:cNvGrpSpPr/>
          <p:nvPr/>
        </p:nvGrpSpPr>
        <p:grpSpPr>
          <a:xfrm>
            <a:off x="1574651" y="1778299"/>
            <a:ext cx="4247147" cy="4247147"/>
            <a:chOff x="1019066" y="1824598"/>
            <a:chExt cx="4247147" cy="424714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EF8226-12C8-F877-9604-7907D04498E6}"/>
                </a:ext>
              </a:extLst>
            </p:cNvPr>
            <p:cNvGrpSpPr/>
            <p:nvPr/>
          </p:nvGrpSpPr>
          <p:grpSpPr>
            <a:xfrm>
              <a:off x="1019066" y="1824598"/>
              <a:ext cx="4247147" cy="4247147"/>
              <a:chOff x="962526" y="1943351"/>
              <a:chExt cx="4247147" cy="424714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53D0284-366A-8165-AC7A-42DE47F5E71F}"/>
                  </a:ext>
                </a:extLst>
              </p:cNvPr>
              <p:cNvSpPr/>
              <p:nvPr/>
            </p:nvSpPr>
            <p:spPr>
              <a:xfrm>
                <a:off x="962526" y="1943351"/>
                <a:ext cx="4247147" cy="42471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D3CA2C9-EA0B-CA8A-AB2E-6A502E43FE0B}"/>
                  </a:ext>
                </a:extLst>
              </p:cNvPr>
              <p:cNvSpPr/>
              <p:nvPr/>
            </p:nvSpPr>
            <p:spPr>
              <a:xfrm>
                <a:off x="1143000" y="2111793"/>
                <a:ext cx="462965" cy="46296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E1A1879-C9A1-CDC1-8A02-92515EE4B832}"/>
                  </a:ext>
                </a:extLst>
              </p:cNvPr>
              <p:cNvSpPr/>
              <p:nvPr/>
            </p:nvSpPr>
            <p:spPr>
              <a:xfrm>
                <a:off x="4580021" y="2111792"/>
                <a:ext cx="462965" cy="46296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89C111-F5DB-2370-CFC3-38AA644F156C}"/>
                  </a:ext>
                </a:extLst>
              </p:cNvPr>
              <p:cNvSpPr/>
              <p:nvPr/>
            </p:nvSpPr>
            <p:spPr>
              <a:xfrm>
                <a:off x="4580020" y="5548813"/>
                <a:ext cx="462965" cy="46296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D46F6D7-1F4E-FEEF-FD9A-CB4B6CE85871}"/>
                  </a:ext>
                </a:extLst>
              </p:cNvPr>
              <p:cNvSpPr/>
              <p:nvPr/>
            </p:nvSpPr>
            <p:spPr>
              <a:xfrm>
                <a:off x="1142999" y="5548812"/>
                <a:ext cx="462965" cy="46296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8399BE3-8029-4F1D-CFD7-AA00E253E4E4}"/>
                  </a:ext>
                </a:extLst>
              </p:cNvPr>
              <p:cNvSpPr/>
              <p:nvPr/>
            </p:nvSpPr>
            <p:spPr>
              <a:xfrm>
                <a:off x="1236117" y="3019923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38A7D1C-771A-15A3-96F4-0C5EFD13853E}"/>
                  </a:ext>
                </a:extLst>
              </p:cNvPr>
              <p:cNvSpPr/>
              <p:nvPr/>
            </p:nvSpPr>
            <p:spPr>
              <a:xfrm>
                <a:off x="1236117" y="3386135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0642E6D-E914-900C-FBC5-57F1E904A1D1}"/>
                  </a:ext>
                </a:extLst>
              </p:cNvPr>
              <p:cNvSpPr/>
              <p:nvPr/>
            </p:nvSpPr>
            <p:spPr>
              <a:xfrm>
                <a:off x="1236116" y="3752347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10911FD-89EA-DA95-CF51-22F8AB1528AC}"/>
                  </a:ext>
                </a:extLst>
              </p:cNvPr>
              <p:cNvSpPr/>
              <p:nvPr/>
            </p:nvSpPr>
            <p:spPr>
              <a:xfrm>
                <a:off x="1236116" y="4118559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55354C0-CE84-51E3-DFE0-0D3FD464E3FE}"/>
                  </a:ext>
                </a:extLst>
              </p:cNvPr>
              <p:cNvSpPr/>
              <p:nvPr/>
            </p:nvSpPr>
            <p:spPr>
              <a:xfrm>
                <a:off x="1236116" y="4484771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04BD22-E178-DAC5-3DBA-AC38732FFAC5}"/>
                  </a:ext>
                </a:extLst>
              </p:cNvPr>
              <p:cNvSpPr/>
              <p:nvPr/>
            </p:nvSpPr>
            <p:spPr>
              <a:xfrm>
                <a:off x="1236115" y="4850983"/>
                <a:ext cx="252663" cy="2526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2C2112-4318-D59F-AB4A-BDB6BC6FEC72}"/>
                  </a:ext>
                </a:extLst>
              </p:cNvPr>
              <p:cNvSpPr/>
              <p:nvPr/>
            </p:nvSpPr>
            <p:spPr>
              <a:xfrm>
                <a:off x="1130963" y="2899861"/>
                <a:ext cx="462965" cy="233412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4423AC2-FDAF-7A2E-E2CB-1F94536E62B9}"/>
                  </a:ext>
                </a:extLst>
              </p:cNvPr>
              <p:cNvSpPr/>
              <p:nvPr/>
            </p:nvSpPr>
            <p:spPr>
              <a:xfrm>
                <a:off x="2678154" y="3597065"/>
                <a:ext cx="815890" cy="81589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E2380C6-5B34-7361-160D-6F1170701550}"/>
                  </a:ext>
                </a:extLst>
              </p:cNvPr>
              <p:cNvSpPr/>
              <p:nvPr/>
            </p:nvSpPr>
            <p:spPr>
              <a:xfrm>
                <a:off x="4162926" y="4750216"/>
                <a:ext cx="276726" cy="27672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46B84C9-50D0-3077-DE60-959C9D19C664}"/>
                  </a:ext>
                </a:extLst>
              </p:cNvPr>
              <p:cNvSpPr/>
              <p:nvPr/>
            </p:nvSpPr>
            <p:spPr>
              <a:xfrm>
                <a:off x="4261215" y="4850983"/>
                <a:ext cx="80148" cy="801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0E9C43-8530-E3FD-EFD5-886C2AAB0B22}"/>
                  </a:ext>
                </a:extLst>
              </p:cNvPr>
              <p:cNvCxnSpPr/>
              <p:nvPr/>
            </p:nvCxnSpPr>
            <p:spPr>
              <a:xfrm flipH="1">
                <a:off x="3662516" y="5103646"/>
                <a:ext cx="63877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FC5CE99-0CCC-A1B4-8C24-A755AE3DD8DD}"/>
                  </a:ext>
                </a:extLst>
              </p:cNvPr>
              <p:cNvCxnSpPr/>
              <p:nvPr/>
            </p:nvCxnSpPr>
            <p:spPr>
              <a:xfrm flipH="1">
                <a:off x="4306205" y="5103646"/>
                <a:ext cx="0" cy="64008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D273BA-5A0E-9F9D-EA00-EC7A4F1D18AF}"/>
                  </a:ext>
                </a:extLst>
              </p:cNvPr>
              <p:cNvSpPr txBox="1"/>
              <p:nvPr/>
            </p:nvSpPr>
            <p:spPr>
              <a:xfrm>
                <a:off x="4341363" y="4657610"/>
                <a:ext cx="462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Z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ED3E7A-C687-5331-F185-11D223A77D54}"/>
                  </a:ext>
                </a:extLst>
              </p:cNvPr>
              <p:cNvSpPr txBox="1"/>
              <p:nvPr/>
            </p:nvSpPr>
            <p:spPr>
              <a:xfrm>
                <a:off x="3936370" y="5423686"/>
                <a:ext cx="462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F6CC6D-A954-417E-C7E6-213EF64C7C3A}"/>
                  </a:ext>
                </a:extLst>
              </p:cNvPr>
              <p:cNvSpPr txBox="1"/>
              <p:nvPr/>
            </p:nvSpPr>
            <p:spPr>
              <a:xfrm>
                <a:off x="3342240" y="4932394"/>
                <a:ext cx="462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X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5D4D0E-EA1E-E012-809B-24F304119E83}"/>
                  </a:ext>
                </a:extLst>
              </p:cNvPr>
              <p:cNvSpPr txBox="1"/>
              <p:nvPr/>
            </p:nvSpPr>
            <p:spPr>
              <a:xfrm>
                <a:off x="1605964" y="2976977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SEND/CS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C46638-616C-0C9E-5712-331E773E9074}"/>
                  </a:ext>
                </a:extLst>
              </p:cNvPr>
              <p:cNvSpPr txBox="1"/>
              <p:nvPr/>
            </p:nvSpPr>
            <p:spPr>
              <a:xfrm>
                <a:off x="1605964" y="3343189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MISO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40A56F-772E-F696-6E83-A2524F09AAF3}"/>
                  </a:ext>
                </a:extLst>
              </p:cNvPr>
              <p:cNvSpPr txBox="1"/>
              <p:nvPr/>
            </p:nvSpPr>
            <p:spPr>
              <a:xfrm>
                <a:off x="1602321" y="3709401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SDA/MOSI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35BB4C-9136-F176-414E-8197B377BCC0}"/>
                  </a:ext>
                </a:extLst>
              </p:cNvPr>
              <p:cNvSpPr txBox="1"/>
              <p:nvPr/>
            </p:nvSpPr>
            <p:spPr>
              <a:xfrm>
                <a:off x="1593928" y="4075613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SCL/SCK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361199-F3D7-F50C-189E-5303C6DAD42C}"/>
                  </a:ext>
                </a:extLst>
              </p:cNvPr>
              <p:cNvSpPr txBox="1"/>
              <p:nvPr/>
            </p:nvSpPr>
            <p:spPr>
              <a:xfrm>
                <a:off x="1602918" y="4441825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VDD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F2EAC8-6C1D-D088-8924-41549C6B6062}"/>
                  </a:ext>
                </a:extLst>
              </p:cNvPr>
              <p:cNvSpPr txBox="1"/>
              <p:nvPr/>
            </p:nvSpPr>
            <p:spPr>
              <a:xfrm>
                <a:off x="1602321" y="4802019"/>
                <a:ext cx="10002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D-DIN Condensed" panose="020B0504030202030204" pitchFamily="34" charset="77"/>
                  </a:rPr>
                  <a:t>VSS</a:t>
                </a:r>
              </a:p>
            </p:txBody>
          </p: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DCF412C-0E0B-9128-E30E-782937FE9F5F}"/>
                </a:ext>
              </a:extLst>
            </p:cNvPr>
            <p:cNvSpPr/>
            <p:nvPr/>
          </p:nvSpPr>
          <p:spPr>
            <a:xfrm>
              <a:off x="2770538" y="5535208"/>
              <a:ext cx="252663" cy="2526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A0A6AC9-D0E2-B663-16CC-4275B6E10BAC}"/>
                </a:ext>
              </a:extLst>
            </p:cNvPr>
            <p:cNvSpPr/>
            <p:nvPr/>
          </p:nvSpPr>
          <p:spPr>
            <a:xfrm>
              <a:off x="3168891" y="5535208"/>
              <a:ext cx="252663" cy="2526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949AD64-BCE5-B8C3-D9D5-2022F24F11B9}"/>
                </a:ext>
              </a:extLst>
            </p:cNvPr>
            <p:cNvSpPr/>
            <p:nvPr/>
          </p:nvSpPr>
          <p:spPr>
            <a:xfrm>
              <a:off x="2646090" y="5430059"/>
              <a:ext cx="899842" cy="46296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E0D6A11-F6D6-59C1-C157-DCC58EE3F5C4}"/>
                </a:ext>
              </a:extLst>
            </p:cNvPr>
            <p:cNvSpPr txBox="1"/>
            <p:nvPr/>
          </p:nvSpPr>
          <p:spPr>
            <a:xfrm rot="16200000">
              <a:off x="2409981" y="4758501"/>
              <a:ext cx="973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D-DIN Condensed" panose="020B0504030202030204" pitchFamily="34" charset="77"/>
                </a:rPr>
                <a:t>INT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41E9BCB-933D-5CFB-0A5E-81A0538C5A20}"/>
                </a:ext>
              </a:extLst>
            </p:cNvPr>
            <p:cNvSpPr txBox="1"/>
            <p:nvPr/>
          </p:nvSpPr>
          <p:spPr>
            <a:xfrm rot="16200000">
              <a:off x="2812851" y="4757570"/>
              <a:ext cx="973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D-DIN Condensed" panose="020B0504030202030204" pitchFamily="34" charset="77"/>
                </a:rPr>
                <a:t>INT/TRIG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557458E1-DB00-BB3D-C6F0-49CFA2D7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72068" y="1754755"/>
            <a:ext cx="4247147" cy="4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64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E7F0-E097-FEC9-F795-1878613E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HX711 Pinout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60B33D-1245-1989-704B-9345A3B1AE5C}"/>
              </a:ext>
            </a:extLst>
          </p:cNvPr>
          <p:cNvSpPr/>
          <p:nvPr/>
        </p:nvSpPr>
        <p:spPr>
          <a:xfrm>
            <a:off x="2095500" y="2260600"/>
            <a:ext cx="6515100" cy="3238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B78D55-79B7-5E31-164C-46BFC0F141ED}"/>
              </a:ext>
            </a:extLst>
          </p:cNvPr>
          <p:cNvSpPr/>
          <p:nvPr/>
        </p:nvSpPr>
        <p:spPr>
          <a:xfrm>
            <a:off x="2250425" y="2416641"/>
            <a:ext cx="462965" cy="4629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382CED-7A4A-0AA1-B246-8F3CF4763CCA}"/>
              </a:ext>
            </a:extLst>
          </p:cNvPr>
          <p:cNvSpPr/>
          <p:nvPr/>
        </p:nvSpPr>
        <p:spPr>
          <a:xfrm>
            <a:off x="2250424" y="4880441"/>
            <a:ext cx="462965" cy="4629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9E7AF5-4DCC-9979-8563-F6F4FC4F0A44}"/>
              </a:ext>
            </a:extLst>
          </p:cNvPr>
          <p:cNvSpPr/>
          <p:nvPr/>
        </p:nvSpPr>
        <p:spPr>
          <a:xfrm>
            <a:off x="7876525" y="2416641"/>
            <a:ext cx="462965" cy="4629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71F1607-B884-7329-4B7D-F48E7AC21BF1}"/>
              </a:ext>
            </a:extLst>
          </p:cNvPr>
          <p:cNvSpPr/>
          <p:nvPr/>
        </p:nvSpPr>
        <p:spPr>
          <a:xfrm>
            <a:off x="7876524" y="4880441"/>
            <a:ext cx="462965" cy="46296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30B202-35EF-26C4-2DAC-0DEDD4730491}"/>
              </a:ext>
            </a:extLst>
          </p:cNvPr>
          <p:cNvSpPr/>
          <p:nvPr/>
        </p:nvSpPr>
        <p:spPr>
          <a:xfrm>
            <a:off x="4927600" y="2648123"/>
            <a:ext cx="850900" cy="2232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F0C882-132F-9BE3-FFC6-5B9931555121}"/>
              </a:ext>
            </a:extLst>
          </p:cNvPr>
          <p:cNvSpPr/>
          <p:nvPr/>
        </p:nvSpPr>
        <p:spPr>
          <a:xfrm>
            <a:off x="2946400" y="2648123"/>
            <a:ext cx="520700" cy="24638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432D91-C052-3DC8-4B27-C33E714D11B9}"/>
              </a:ext>
            </a:extLst>
          </p:cNvPr>
          <p:cNvSpPr/>
          <p:nvPr/>
        </p:nvSpPr>
        <p:spPr>
          <a:xfrm>
            <a:off x="3080418" y="2753274"/>
            <a:ext cx="252663" cy="2526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7CFBDA-CD17-9198-C31A-7588C7171CBE}"/>
              </a:ext>
            </a:extLst>
          </p:cNvPr>
          <p:cNvSpPr/>
          <p:nvPr/>
        </p:nvSpPr>
        <p:spPr>
          <a:xfrm>
            <a:off x="3080418" y="3140797"/>
            <a:ext cx="252663" cy="2526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7AF53D-0EC7-893C-AAB9-696F2E741408}"/>
              </a:ext>
            </a:extLst>
          </p:cNvPr>
          <p:cNvSpPr/>
          <p:nvPr/>
        </p:nvSpPr>
        <p:spPr>
          <a:xfrm>
            <a:off x="3080417" y="3534637"/>
            <a:ext cx="252663" cy="2526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597E3A-43AE-1CBC-87C1-C254BFA06347}"/>
              </a:ext>
            </a:extLst>
          </p:cNvPr>
          <p:cNvSpPr/>
          <p:nvPr/>
        </p:nvSpPr>
        <p:spPr>
          <a:xfrm>
            <a:off x="3080417" y="3929440"/>
            <a:ext cx="252663" cy="2526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1C1C15-DB17-3383-EA36-4CAC6F92A123}"/>
              </a:ext>
            </a:extLst>
          </p:cNvPr>
          <p:cNvSpPr/>
          <p:nvPr/>
        </p:nvSpPr>
        <p:spPr>
          <a:xfrm>
            <a:off x="3080417" y="4324243"/>
            <a:ext cx="252663" cy="2526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A33AADB-D4D0-FC3A-A4A3-504C345F6C84}"/>
              </a:ext>
            </a:extLst>
          </p:cNvPr>
          <p:cNvSpPr/>
          <p:nvPr/>
        </p:nvSpPr>
        <p:spPr>
          <a:xfrm>
            <a:off x="3080417" y="4718083"/>
            <a:ext cx="252663" cy="2526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A6C677-6823-45DE-13A0-B34D889D9C3A}"/>
              </a:ext>
            </a:extLst>
          </p:cNvPr>
          <p:cNvSpPr/>
          <p:nvPr/>
        </p:nvSpPr>
        <p:spPr>
          <a:xfrm>
            <a:off x="7239000" y="3070701"/>
            <a:ext cx="520700" cy="16473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6006DF-995C-2343-8EB2-9137ABEB8756}"/>
              </a:ext>
            </a:extLst>
          </p:cNvPr>
          <p:cNvSpPr/>
          <p:nvPr/>
        </p:nvSpPr>
        <p:spPr>
          <a:xfrm>
            <a:off x="7373018" y="3176735"/>
            <a:ext cx="252663" cy="2526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291CB2C-C3E6-4533-A0B9-34C1A98879DC}"/>
              </a:ext>
            </a:extLst>
          </p:cNvPr>
          <p:cNvSpPr/>
          <p:nvPr/>
        </p:nvSpPr>
        <p:spPr>
          <a:xfrm>
            <a:off x="7373018" y="3571538"/>
            <a:ext cx="252663" cy="2526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7109B0D-E040-87C5-95E3-0369E63F6C5C}"/>
              </a:ext>
            </a:extLst>
          </p:cNvPr>
          <p:cNvSpPr/>
          <p:nvPr/>
        </p:nvSpPr>
        <p:spPr>
          <a:xfrm>
            <a:off x="7373018" y="3966341"/>
            <a:ext cx="252663" cy="2526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F7C9DA8-DF6A-153F-4A02-CE6E37E0CC74}"/>
              </a:ext>
            </a:extLst>
          </p:cNvPr>
          <p:cNvSpPr/>
          <p:nvPr/>
        </p:nvSpPr>
        <p:spPr>
          <a:xfrm>
            <a:off x="7373018" y="4360181"/>
            <a:ext cx="252663" cy="2526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C356FB-2B5D-CBBD-64D8-9BCEE24C3700}"/>
              </a:ext>
            </a:extLst>
          </p:cNvPr>
          <p:cNvSpPr txBox="1"/>
          <p:nvPr/>
        </p:nvSpPr>
        <p:spPr>
          <a:xfrm>
            <a:off x="3467099" y="2645895"/>
            <a:ext cx="100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-DIN Condensed" panose="020B0504030202030204" pitchFamily="34" charset="77"/>
              </a:rPr>
              <a:t>E+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8F67C5-628A-7534-BDE2-595F33DC4E33}"/>
              </a:ext>
            </a:extLst>
          </p:cNvPr>
          <p:cNvSpPr txBox="1"/>
          <p:nvPr/>
        </p:nvSpPr>
        <p:spPr>
          <a:xfrm>
            <a:off x="3479799" y="3070701"/>
            <a:ext cx="100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-DIN Condensed" panose="020B0504030202030204" pitchFamily="34" charset="77"/>
              </a:rPr>
              <a:t>E-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9494C7-1A30-C202-B0E9-7349B7F94A3C}"/>
              </a:ext>
            </a:extLst>
          </p:cNvPr>
          <p:cNvSpPr txBox="1"/>
          <p:nvPr/>
        </p:nvSpPr>
        <p:spPr>
          <a:xfrm>
            <a:off x="3467099" y="3464345"/>
            <a:ext cx="100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-DIN Condensed" panose="020B0504030202030204" pitchFamily="34" charset="77"/>
              </a:rPr>
              <a:t>A-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27A4E5-6C63-1885-B849-0192D99E186D}"/>
              </a:ext>
            </a:extLst>
          </p:cNvPr>
          <p:cNvSpPr txBox="1"/>
          <p:nvPr/>
        </p:nvSpPr>
        <p:spPr>
          <a:xfrm>
            <a:off x="3467099" y="3851868"/>
            <a:ext cx="100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-DIN Condensed" panose="020B0504030202030204" pitchFamily="34" charset="77"/>
              </a:rPr>
              <a:t>A+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F73675-D92A-E587-FA80-B63822C34E54}"/>
              </a:ext>
            </a:extLst>
          </p:cNvPr>
          <p:cNvSpPr txBox="1"/>
          <p:nvPr/>
        </p:nvSpPr>
        <p:spPr>
          <a:xfrm>
            <a:off x="3479799" y="4245512"/>
            <a:ext cx="100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-DIN Condensed" panose="020B0504030202030204" pitchFamily="34" charset="77"/>
              </a:rPr>
              <a:t>B-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5CB89F-AE2D-9B7D-098C-0DB9D5BB3349}"/>
              </a:ext>
            </a:extLst>
          </p:cNvPr>
          <p:cNvSpPr txBox="1"/>
          <p:nvPr/>
        </p:nvSpPr>
        <p:spPr>
          <a:xfrm>
            <a:off x="3479799" y="4639156"/>
            <a:ext cx="100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-DIN Condensed" panose="020B0504030202030204" pitchFamily="34" charset="77"/>
              </a:rPr>
              <a:t>B+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1D31F1-1A5A-7826-7CE8-F474FCC51614}"/>
              </a:ext>
            </a:extLst>
          </p:cNvPr>
          <p:cNvSpPr txBox="1"/>
          <p:nvPr/>
        </p:nvSpPr>
        <p:spPr>
          <a:xfrm>
            <a:off x="6226027" y="3103011"/>
            <a:ext cx="100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D-DIN Condensed" panose="020B0504030202030204" pitchFamily="34" charset="77"/>
              </a:rPr>
              <a:t>GND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BD61CE-7620-C762-774C-24F1693F2E97}"/>
              </a:ext>
            </a:extLst>
          </p:cNvPr>
          <p:cNvSpPr txBox="1"/>
          <p:nvPr/>
        </p:nvSpPr>
        <p:spPr>
          <a:xfrm>
            <a:off x="6238727" y="3503121"/>
            <a:ext cx="100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D-DIN Condensed" panose="020B0504030202030204" pitchFamily="34" charset="77"/>
              </a:rPr>
              <a:t>DT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BB12BB-7BE4-43B7-3971-BB552DFAB5D6}"/>
              </a:ext>
            </a:extLst>
          </p:cNvPr>
          <p:cNvSpPr txBox="1"/>
          <p:nvPr/>
        </p:nvSpPr>
        <p:spPr>
          <a:xfrm>
            <a:off x="6251426" y="3879850"/>
            <a:ext cx="100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D-DIN Condensed" panose="020B0504030202030204" pitchFamily="34" charset="77"/>
              </a:rPr>
              <a:t>SCK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A29D58-DF38-4D85-CBCF-A0C29507C1CE}"/>
              </a:ext>
            </a:extLst>
          </p:cNvPr>
          <p:cNvSpPr txBox="1"/>
          <p:nvPr/>
        </p:nvSpPr>
        <p:spPr>
          <a:xfrm>
            <a:off x="6226027" y="4283328"/>
            <a:ext cx="100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D-DIN Condensed" panose="020B0504030202030204" pitchFamily="34" charset="77"/>
              </a:rPr>
              <a:t>VCC</a:t>
            </a:r>
          </a:p>
        </p:txBody>
      </p:sp>
    </p:spTree>
    <p:extLst>
      <p:ext uri="{BB962C8B-B14F-4D97-AF65-F5344CB8AC3E}">
        <p14:creationId xmlns:p14="http://schemas.microsoft.com/office/powerpoint/2010/main" val="3578102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A801-DDB2-F71F-46AB-25130F40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35719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Circuit Schematic</a:t>
            </a:r>
          </a:p>
        </p:txBody>
      </p:sp>
      <p:sp>
        <p:nvSpPr>
          <p:cNvPr id="2138" name="TextBox 2137">
            <a:extLst>
              <a:ext uri="{FF2B5EF4-FFF2-40B4-BE49-F238E27FC236}">
                <a16:creationId xmlns:a16="http://schemas.microsoft.com/office/drawing/2014/main" id="{32B346DE-E905-46FB-B15E-99FB61392B6D}"/>
              </a:ext>
            </a:extLst>
          </p:cNvPr>
          <p:cNvSpPr txBox="1"/>
          <p:nvPr/>
        </p:nvSpPr>
        <p:spPr>
          <a:xfrm>
            <a:off x="8579192" y="2269215"/>
            <a:ext cx="392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-DIN CONDENSED" panose="020B0504030202030204" pitchFamily="34" charset="77"/>
              </a:rPr>
              <a:t>MLX90393</a:t>
            </a:r>
          </a:p>
          <a:p>
            <a:pPr algn="ctr"/>
            <a:r>
              <a:rPr lang="en-US" sz="2400" b="1" dirty="0">
                <a:latin typeface="D-DIN CONDENSED" panose="020B0504030202030204" pitchFamily="34" charset="77"/>
              </a:rPr>
              <a:t>Magnetometer</a:t>
            </a:r>
          </a:p>
        </p:txBody>
      </p:sp>
      <p:grpSp>
        <p:nvGrpSpPr>
          <p:cNvPr id="2171" name="Group 2170">
            <a:extLst>
              <a:ext uri="{FF2B5EF4-FFF2-40B4-BE49-F238E27FC236}">
                <a16:creationId xmlns:a16="http://schemas.microsoft.com/office/drawing/2014/main" id="{7355C2C0-EC64-3614-E2FE-BD1A3230C8DE}"/>
              </a:ext>
            </a:extLst>
          </p:cNvPr>
          <p:cNvGrpSpPr/>
          <p:nvPr/>
        </p:nvGrpSpPr>
        <p:grpSpPr>
          <a:xfrm>
            <a:off x="710405" y="412750"/>
            <a:ext cx="10770394" cy="6356538"/>
            <a:chOff x="710405" y="412750"/>
            <a:chExt cx="10770394" cy="6356538"/>
          </a:xfrm>
        </p:grpSpPr>
        <p:grpSp>
          <p:nvGrpSpPr>
            <p:cNvPr id="2132" name="Group 2131">
              <a:extLst>
                <a:ext uri="{FF2B5EF4-FFF2-40B4-BE49-F238E27FC236}">
                  <a16:creationId xmlns:a16="http://schemas.microsoft.com/office/drawing/2014/main" id="{7782C5FB-DBC5-F333-AAC8-1E406CEA25AA}"/>
                </a:ext>
              </a:extLst>
            </p:cNvPr>
            <p:cNvGrpSpPr/>
            <p:nvPr/>
          </p:nvGrpSpPr>
          <p:grpSpPr>
            <a:xfrm>
              <a:off x="838200" y="412750"/>
              <a:ext cx="10642599" cy="6356538"/>
              <a:chOff x="342900" y="428625"/>
              <a:chExt cx="10642599" cy="6356538"/>
            </a:xfrm>
          </p:grpSpPr>
          <p:grpSp>
            <p:nvGrpSpPr>
              <p:cNvPr id="2110" name="Group 2109">
                <a:extLst>
                  <a:ext uri="{FF2B5EF4-FFF2-40B4-BE49-F238E27FC236}">
                    <a16:creationId xmlns:a16="http://schemas.microsoft.com/office/drawing/2014/main" id="{02302D7E-FB36-3887-0CA6-671ABCABC11E}"/>
                  </a:ext>
                </a:extLst>
              </p:cNvPr>
              <p:cNvGrpSpPr/>
              <p:nvPr/>
            </p:nvGrpSpPr>
            <p:grpSpPr>
              <a:xfrm>
                <a:off x="342900" y="428625"/>
                <a:ext cx="10642599" cy="6327775"/>
                <a:chOff x="1143000" y="428625"/>
                <a:chExt cx="10642599" cy="6327775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41BB37A0-6840-9744-47B4-DC6CBA66E8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904876" y="428625"/>
                  <a:ext cx="1880723" cy="1880723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77717B19-4CEE-2519-AC34-14EFEB195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398649" y="3053699"/>
                  <a:ext cx="2960094" cy="1471392"/>
                </a:xfrm>
                <a:prstGeom prst="rect">
                  <a:avLst/>
                </a:prstGeom>
              </p:spPr>
            </p:pic>
            <p:pic>
              <p:nvPicPr>
                <p:cNvPr id="2054" name="Picture 6" descr="Arduino Uno Images – Browse 954 Stock Photos, Vectors, and Video | Adobe  Stock">
                  <a:extLst>
                    <a:ext uri="{FF2B5EF4-FFF2-40B4-BE49-F238E27FC236}">
                      <a16:creationId xmlns:a16="http://schemas.microsoft.com/office/drawing/2014/main" id="{8EF76D9F-FEBA-E9A0-B96A-2163742247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59458" y="2517088"/>
                  <a:ext cx="5321300" cy="3771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17DA758-E9A9-C936-7E81-01E65DB4E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48500" y="939006"/>
                  <a:ext cx="304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647CFCA-C058-2232-EB4A-CF087DEE0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8500" y="939006"/>
                  <a:ext cx="0" cy="5207794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50E009A-FCEA-EF00-A123-9CCBA3C30DC3}"/>
                    </a:ext>
                  </a:extLst>
                </p:cNvPr>
                <p:cNvCxnSpPr/>
                <p:nvPr/>
              </p:nvCxnSpPr>
              <p:spPr>
                <a:xfrm flipH="1">
                  <a:off x="9525000" y="1280086"/>
                  <a:ext cx="571500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9" name="Straight Connector 2048">
                  <a:extLst>
                    <a:ext uri="{FF2B5EF4-FFF2-40B4-BE49-F238E27FC236}">
                      <a16:creationId xmlns:a16="http://schemas.microsoft.com/office/drawing/2014/main" id="{A7FCD27C-E2FB-4533-F515-C2A91CE380E5}"/>
                    </a:ext>
                  </a:extLst>
                </p:cNvPr>
                <p:cNvCxnSpPr/>
                <p:nvPr/>
              </p:nvCxnSpPr>
              <p:spPr>
                <a:xfrm>
                  <a:off x="9525000" y="1280086"/>
                  <a:ext cx="0" cy="5260414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3" name="Straight Connector 2052">
                  <a:extLst>
                    <a:ext uri="{FF2B5EF4-FFF2-40B4-BE49-F238E27FC236}">
                      <a16:creationId xmlns:a16="http://schemas.microsoft.com/office/drawing/2014/main" id="{782DD4E1-8D8A-6B3A-1C1A-6385894A1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3800" y="6540500"/>
                  <a:ext cx="711200" cy="0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6" name="Straight Connector 2055">
                  <a:extLst>
                    <a:ext uri="{FF2B5EF4-FFF2-40B4-BE49-F238E27FC236}">
                      <a16:creationId xmlns:a16="http://schemas.microsoft.com/office/drawing/2014/main" id="{6851EAAF-90A9-6FCA-78D5-B13985DB1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13800" y="6091238"/>
                  <a:ext cx="0" cy="449262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0" name="Straight Connector 2059">
                  <a:extLst>
                    <a:ext uri="{FF2B5EF4-FFF2-40B4-BE49-F238E27FC236}">
                      <a16:creationId xmlns:a16="http://schemas.microsoft.com/office/drawing/2014/main" id="{00CB53AA-0B37-0F81-DF1D-94D773CB4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10750" y="1445186"/>
                  <a:ext cx="273050" cy="0"/>
                </a:xfrm>
                <a:prstGeom prst="line">
                  <a:avLst/>
                </a:prstGeom>
                <a:ln w="19050">
                  <a:solidFill>
                    <a:srgbClr val="BC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3" name="Straight Connector 2062">
                  <a:extLst>
                    <a:ext uri="{FF2B5EF4-FFF2-40B4-BE49-F238E27FC236}">
                      <a16:creationId xmlns:a16="http://schemas.microsoft.com/office/drawing/2014/main" id="{A82D05E1-2766-D918-AF6C-D9683B31E2AD}"/>
                    </a:ext>
                  </a:extLst>
                </p:cNvPr>
                <p:cNvCxnSpPr/>
                <p:nvPr/>
              </p:nvCxnSpPr>
              <p:spPr>
                <a:xfrm>
                  <a:off x="9810750" y="1445186"/>
                  <a:ext cx="0" cy="4646052"/>
                </a:xfrm>
                <a:prstGeom prst="line">
                  <a:avLst/>
                </a:prstGeom>
                <a:ln w="19050">
                  <a:solidFill>
                    <a:srgbClr val="BC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5" name="Straight Connector 2064">
                  <a:extLst>
                    <a:ext uri="{FF2B5EF4-FFF2-40B4-BE49-F238E27FC236}">
                      <a16:creationId xmlns:a16="http://schemas.microsoft.com/office/drawing/2014/main" id="{AF867882-B338-88C9-6067-8D84BD2D16D6}"/>
                    </a:ext>
                  </a:extLst>
                </p:cNvPr>
                <p:cNvCxnSpPr/>
                <p:nvPr/>
              </p:nvCxnSpPr>
              <p:spPr>
                <a:xfrm flipH="1">
                  <a:off x="9029700" y="6091238"/>
                  <a:ext cx="781050" cy="0"/>
                </a:xfrm>
                <a:prstGeom prst="line">
                  <a:avLst/>
                </a:prstGeom>
                <a:ln w="19050">
                  <a:solidFill>
                    <a:srgbClr val="BC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7" name="Straight Connector 2066">
                  <a:extLst>
                    <a:ext uri="{FF2B5EF4-FFF2-40B4-BE49-F238E27FC236}">
                      <a16:creationId xmlns:a16="http://schemas.microsoft.com/office/drawing/2014/main" id="{435CA835-F7BC-9745-AA09-71B9D36E436F}"/>
                    </a:ext>
                  </a:extLst>
                </p:cNvPr>
                <p:cNvCxnSpPr/>
                <p:nvPr/>
              </p:nvCxnSpPr>
              <p:spPr>
                <a:xfrm flipH="1">
                  <a:off x="7035800" y="1601788"/>
                  <a:ext cx="304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9" name="Oval 2068">
                  <a:extLst>
                    <a:ext uri="{FF2B5EF4-FFF2-40B4-BE49-F238E27FC236}">
                      <a16:creationId xmlns:a16="http://schemas.microsoft.com/office/drawing/2014/main" id="{60C6A1F0-1E47-C822-5600-C694E8926072}"/>
                    </a:ext>
                  </a:extLst>
                </p:cNvPr>
                <p:cNvSpPr/>
                <p:nvPr/>
              </p:nvSpPr>
              <p:spPr>
                <a:xfrm>
                  <a:off x="6984438" y="1531938"/>
                  <a:ext cx="139700" cy="1397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1" name="Straight Connector 2070">
                  <a:extLst>
                    <a:ext uri="{FF2B5EF4-FFF2-40B4-BE49-F238E27FC236}">
                      <a16:creationId xmlns:a16="http://schemas.microsoft.com/office/drawing/2014/main" id="{E4ADA466-AF06-E9E7-3A17-70735B670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75400" y="1778000"/>
                  <a:ext cx="37211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3" name="Straight Connector 2072">
                  <a:extLst>
                    <a:ext uri="{FF2B5EF4-FFF2-40B4-BE49-F238E27FC236}">
                      <a16:creationId xmlns:a16="http://schemas.microsoft.com/office/drawing/2014/main" id="{2DE07CF9-1696-4C51-26E5-57C7722584A0}"/>
                    </a:ext>
                  </a:extLst>
                </p:cNvPr>
                <p:cNvCxnSpPr/>
                <p:nvPr/>
              </p:nvCxnSpPr>
              <p:spPr>
                <a:xfrm>
                  <a:off x="6375400" y="1778000"/>
                  <a:ext cx="0" cy="9779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6" name="Straight Connector 2075">
                  <a:extLst>
                    <a:ext uri="{FF2B5EF4-FFF2-40B4-BE49-F238E27FC236}">
                      <a16:creationId xmlns:a16="http://schemas.microsoft.com/office/drawing/2014/main" id="{5C32A793-144F-6B3E-E5E6-D228CC43A745}"/>
                    </a:ext>
                  </a:extLst>
                </p:cNvPr>
                <p:cNvCxnSpPr/>
                <p:nvPr/>
              </p:nvCxnSpPr>
              <p:spPr>
                <a:xfrm>
                  <a:off x="2133600" y="4775200"/>
                  <a:ext cx="0" cy="1765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8" name="Straight Connector 2077">
                  <a:extLst>
                    <a:ext uri="{FF2B5EF4-FFF2-40B4-BE49-F238E27FC236}">
                      <a16:creationId xmlns:a16="http://schemas.microsoft.com/office/drawing/2014/main" id="{B95AC519-D405-D007-23C5-844DFA84A094}"/>
                    </a:ext>
                  </a:extLst>
                </p:cNvPr>
                <p:cNvCxnSpPr/>
                <p:nvPr/>
              </p:nvCxnSpPr>
              <p:spPr>
                <a:xfrm>
                  <a:off x="2133600" y="6540500"/>
                  <a:ext cx="52705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0" name="Straight Connector 2079">
                  <a:extLst>
                    <a:ext uri="{FF2B5EF4-FFF2-40B4-BE49-F238E27FC236}">
                      <a16:creationId xmlns:a16="http://schemas.microsoft.com/office/drawing/2014/main" id="{F34493F5-D853-C9FA-7E0A-1709FEA2EEB2}"/>
                    </a:ext>
                  </a:extLst>
                </p:cNvPr>
                <p:cNvCxnSpPr/>
                <p:nvPr/>
              </p:nvCxnSpPr>
              <p:spPr>
                <a:xfrm flipV="1">
                  <a:off x="7404100" y="6146800"/>
                  <a:ext cx="0" cy="3937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2" name="Straight Connector 2081">
                  <a:extLst>
                    <a:ext uri="{FF2B5EF4-FFF2-40B4-BE49-F238E27FC236}">
                      <a16:creationId xmlns:a16="http://schemas.microsoft.com/office/drawing/2014/main" id="{610280B1-6E29-36F4-4176-E9495CF1CA2C}"/>
                    </a:ext>
                  </a:extLst>
                </p:cNvPr>
                <p:cNvCxnSpPr/>
                <p:nvPr/>
              </p:nvCxnSpPr>
              <p:spPr>
                <a:xfrm>
                  <a:off x="1587500" y="4775200"/>
                  <a:ext cx="0" cy="198120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4" name="Straight Connector 2083">
                  <a:extLst>
                    <a:ext uri="{FF2B5EF4-FFF2-40B4-BE49-F238E27FC236}">
                      <a16:creationId xmlns:a16="http://schemas.microsoft.com/office/drawing/2014/main" id="{6F253206-F817-0389-DCFB-D9EB9B21F014}"/>
                    </a:ext>
                  </a:extLst>
                </p:cNvPr>
                <p:cNvCxnSpPr/>
                <p:nvPr/>
              </p:nvCxnSpPr>
              <p:spPr>
                <a:xfrm>
                  <a:off x="1587500" y="6756400"/>
                  <a:ext cx="56515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6" name="Straight Connector 2085">
                  <a:extLst>
                    <a:ext uri="{FF2B5EF4-FFF2-40B4-BE49-F238E27FC236}">
                      <a16:creationId xmlns:a16="http://schemas.microsoft.com/office/drawing/2014/main" id="{45923837-FF30-1BFC-7C1F-56C331CCEB62}"/>
                    </a:ext>
                  </a:extLst>
                </p:cNvPr>
                <p:cNvCxnSpPr/>
                <p:nvPr/>
              </p:nvCxnSpPr>
              <p:spPr>
                <a:xfrm flipV="1">
                  <a:off x="7213600" y="6135688"/>
                  <a:ext cx="0" cy="60960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8" name="Straight Connector 2087">
                  <a:extLst>
                    <a:ext uri="{FF2B5EF4-FFF2-40B4-BE49-F238E27FC236}">
                      <a16:creationId xmlns:a16="http://schemas.microsoft.com/office/drawing/2014/main" id="{88A085F6-A8CA-AAE3-8E12-1299B0827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7596" y="4775200"/>
                  <a:ext cx="0" cy="66040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1" name="Straight Connector 2090">
                  <a:extLst>
                    <a:ext uri="{FF2B5EF4-FFF2-40B4-BE49-F238E27FC236}">
                      <a16:creationId xmlns:a16="http://schemas.microsoft.com/office/drawing/2014/main" id="{6689802E-A4C0-E0E9-098D-0493EE781725}"/>
                    </a:ext>
                  </a:extLst>
                </p:cNvPr>
                <p:cNvCxnSpPr/>
                <p:nvPr/>
              </p:nvCxnSpPr>
              <p:spPr>
                <a:xfrm>
                  <a:off x="1967596" y="5435600"/>
                  <a:ext cx="1042304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3" name="Straight Connector 2092">
                  <a:extLst>
                    <a:ext uri="{FF2B5EF4-FFF2-40B4-BE49-F238E27FC236}">
                      <a16:creationId xmlns:a16="http://schemas.microsoft.com/office/drawing/2014/main" id="{0380E7B6-8820-6475-6CD9-1D09F01AF851}"/>
                    </a:ext>
                  </a:extLst>
                </p:cNvPr>
                <p:cNvCxnSpPr/>
                <p:nvPr/>
              </p:nvCxnSpPr>
              <p:spPr>
                <a:xfrm flipV="1">
                  <a:off x="3009900" y="2266950"/>
                  <a:ext cx="0" cy="316865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5" name="Straight Connector 2094">
                  <a:extLst>
                    <a:ext uri="{FF2B5EF4-FFF2-40B4-BE49-F238E27FC236}">
                      <a16:creationId xmlns:a16="http://schemas.microsoft.com/office/drawing/2014/main" id="{353B75F6-8E85-2AC1-0A69-3266D0D047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09900" y="2266950"/>
                  <a:ext cx="5461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8" name="Straight Connector 2097">
                  <a:extLst>
                    <a:ext uri="{FF2B5EF4-FFF2-40B4-BE49-F238E27FC236}">
                      <a16:creationId xmlns:a16="http://schemas.microsoft.com/office/drawing/2014/main" id="{9C9AD674-ACB2-1215-3406-1DAC43552B20}"/>
                    </a:ext>
                  </a:extLst>
                </p:cNvPr>
                <p:cNvCxnSpPr/>
                <p:nvPr/>
              </p:nvCxnSpPr>
              <p:spPr>
                <a:xfrm flipV="1">
                  <a:off x="8470900" y="2271248"/>
                  <a:ext cx="0" cy="44655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1" name="Straight Connector 2100">
                  <a:extLst>
                    <a:ext uri="{FF2B5EF4-FFF2-40B4-BE49-F238E27FC236}">
                      <a16:creationId xmlns:a16="http://schemas.microsoft.com/office/drawing/2014/main" id="{578F8635-C4BF-31AB-4ABA-7D1CD5B48DAB}"/>
                    </a:ext>
                  </a:extLst>
                </p:cNvPr>
                <p:cNvCxnSpPr/>
                <p:nvPr/>
              </p:nvCxnSpPr>
              <p:spPr>
                <a:xfrm>
                  <a:off x="1777096" y="4775200"/>
                  <a:ext cx="0" cy="88265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3" name="Straight Connector 2102">
                  <a:extLst>
                    <a:ext uri="{FF2B5EF4-FFF2-40B4-BE49-F238E27FC236}">
                      <a16:creationId xmlns:a16="http://schemas.microsoft.com/office/drawing/2014/main" id="{7F8216AF-8419-27F1-F5DD-9DF73B48E81A}"/>
                    </a:ext>
                  </a:extLst>
                </p:cNvPr>
                <p:cNvCxnSpPr/>
                <p:nvPr/>
              </p:nvCxnSpPr>
              <p:spPr>
                <a:xfrm>
                  <a:off x="1777096" y="5657850"/>
                  <a:ext cx="1550304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5" name="Straight Connector 2104">
                  <a:extLst>
                    <a:ext uri="{FF2B5EF4-FFF2-40B4-BE49-F238E27FC236}">
                      <a16:creationId xmlns:a16="http://schemas.microsoft.com/office/drawing/2014/main" id="{0DB296C3-C1B8-A0F1-E3D6-55D1046C0F53}"/>
                    </a:ext>
                  </a:extLst>
                </p:cNvPr>
                <p:cNvCxnSpPr/>
                <p:nvPr/>
              </p:nvCxnSpPr>
              <p:spPr>
                <a:xfrm flipV="1">
                  <a:off x="3327400" y="2108200"/>
                  <a:ext cx="0" cy="354965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7" name="Straight Connector 2106">
                  <a:extLst>
                    <a:ext uri="{FF2B5EF4-FFF2-40B4-BE49-F238E27FC236}">
                      <a16:creationId xmlns:a16="http://schemas.microsoft.com/office/drawing/2014/main" id="{0DE04F3B-5107-1DD4-D70F-3582300807DF}"/>
                    </a:ext>
                  </a:extLst>
                </p:cNvPr>
                <p:cNvCxnSpPr/>
                <p:nvPr/>
              </p:nvCxnSpPr>
              <p:spPr>
                <a:xfrm>
                  <a:off x="3327400" y="2108200"/>
                  <a:ext cx="5334000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9" name="Straight Connector 2108">
                  <a:extLst>
                    <a:ext uri="{FF2B5EF4-FFF2-40B4-BE49-F238E27FC236}">
                      <a16:creationId xmlns:a16="http://schemas.microsoft.com/office/drawing/2014/main" id="{7A5BB9F8-8C69-E36D-A7C4-4D3F801B4B90}"/>
                    </a:ext>
                  </a:extLst>
                </p:cNvPr>
                <p:cNvCxnSpPr/>
                <p:nvPr/>
              </p:nvCxnSpPr>
              <p:spPr>
                <a:xfrm>
                  <a:off x="8661400" y="2108200"/>
                  <a:ext cx="0" cy="60960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11" name="TextBox 2110">
                <a:extLst>
                  <a:ext uri="{FF2B5EF4-FFF2-40B4-BE49-F238E27FC236}">
                    <a16:creationId xmlns:a16="http://schemas.microsoft.com/office/drawing/2014/main" id="{EC68E7E7-1B68-AE34-2929-BD67C50862F7}"/>
                  </a:ext>
                </a:extLst>
              </p:cNvPr>
              <p:cNvSpPr txBox="1"/>
              <p:nvPr/>
            </p:nvSpPr>
            <p:spPr>
              <a:xfrm>
                <a:off x="6064815" y="1219611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D-DIN CONDENSED" panose="020B0504030202030204" pitchFamily="34" charset="77"/>
                  </a:rPr>
                  <a:t>3.3V</a:t>
                </a:r>
              </a:p>
            </p:txBody>
          </p:sp>
          <p:sp>
            <p:nvSpPr>
              <p:cNvPr id="2112" name="TextBox 2111">
                <a:extLst>
                  <a:ext uri="{FF2B5EF4-FFF2-40B4-BE49-F238E27FC236}">
                    <a16:creationId xmlns:a16="http://schemas.microsoft.com/office/drawing/2014/main" id="{964F8275-89A6-E4F6-DBC8-8EA8065AEC75}"/>
                  </a:ext>
                </a:extLst>
              </p:cNvPr>
              <p:cNvSpPr txBox="1"/>
              <p:nvPr/>
            </p:nvSpPr>
            <p:spPr>
              <a:xfrm>
                <a:off x="5332905" y="1727016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D-DIN CONDENSED" panose="020B0504030202030204" pitchFamily="34" charset="77"/>
                  </a:rPr>
                  <a:t>GND</a:t>
                </a:r>
              </a:p>
            </p:txBody>
          </p:sp>
          <p:sp>
            <p:nvSpPr>
              <p:cNvPr id="2113" name="TextBox 2112">
                <a:extLst>
                  <a:ext uri="{FF2B5EF4-FFF2-40B4-BE49-F238E27FC236}">
                    <a16:creationId xmlns:a16="http://schemas.microsoft.com/office/drawing/2014/main" id="{492283A2-E4D6-8159-5161-ADD5193EE4AE}"/>
                  </a:ext>
                </a:extLst>
              </p:cNvPr>
              <p:cNvSpPr txBox="1"/>
              <p:nvPr/>
            </p:nvSpPr>
            <p:spPr>
              <a:xfrm>
                <a:off x="1580246" y="5098296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/>
                    </a:solidFill>
                    <a:latin typeface="D-DIN CONDENSED" panose="020B0504030202030204" pitchFamily="34" charset="77"/>
                  </a:rPr>
                  <a:t>~D3</a:t>
                </a:r>
              </a:p>
            </p:txBody>
          </p:sp>
          <p:sp>
            <p:nvSpPr>
              <p:cNvPr id="2114" name="TextBox 2113">
                <a:extLst>
                  <a:ext uri="{FF2B5EF4-FFF2-40B4-BE49-F238E27FC236}">
                    <a16:creationId xmlns:a16="http://schemas.microsoft.com/office/drawing/2014/main" id="{F37A8877-FBA1-1BA8-DA07-8757C8924131}"/>
                  </a:ext>
                </a:extLst>
              </p:cNvPr>
              <p:cNvSpPr txBox="1"/>
              <p:nvPr/>
            </p:nvSpPr>
            <p:spPr>
              <a:xfrm>
                <a:off x="1922242" y="5346045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2">
                        <a:lumMod val="75000"/>
                      </a:schemeClr>
                    </a:solidFill>
                    <a:latin typeface="D-DIN CONDENSED" panose="020B0504030202030204" pitchFamily="34" charset="77"/>
                  </a:rPr>
                  <a:t>D2</a:t>
                </a:r>
              </a:p>
            </p:txBody>
          </p:sp>
          <p:sp>
            <p:nvSpPr>
              <p:cNvPr id="2115" name="TextBox 2114">
                <a:extLst>
                  <a:ext uri="{FF2B5EF4-FFF2-40B4-BE49-F238E27FC236}">
                    <a16:creationId xmlns:a16="http://schemas.microsoft.com/office/drawing/2014/main" id="{B6007C5F-8C60-44BB-C274-E43B0AF798B0}"/>
                  </a:ext>
                </a:extLst>
              </p:cNvPr>
              <p:cNvSpPr txBox="1"/>
              <p:nvPr/>
            </p:nvSpPr>
            <p:spPr>
              <a:xfrm>
                <a:off x="8137385" y="1260520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D-DIN CONDENSED" panose="020B0504030202030204" pitchFamily="34" charset="77"/>
                  </a:rPr>
                  <a:t>A4</a:t>
                </a:r>
              </a:p>
            </p:txBody>
          </p:sp>
          <p:sp>
            <p:nvSpPr>
              <p:cNvPr id="2116" name="TextBox 2115">
                <a:extLst>
                  <a:ext uri="{FF2B5EF4-FFF2-40B4-BE49-F238E27FC236}">
                    <a16:creationId xmlns:a16="http://schemas.microsoft.com/office/drawing/2014/main" id="{FDC23152-DE1D-1755-55B7-2202E55B0BFE}"/>
                  </a:ext>
                </a:extLst>
              </p:cNvPr>
              <p:cNvSpPr txBox="1"/>
              <p:nvPr/>
            </p:nvSpPr>
            <p:spPr>
              <a:xfrm>
                <a:off x="8460008" y="1252977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BC30A0"/>
                    </a:solidFill>
                    <a:latin typeface="D-DIN CONDENSED" panose="020B0504030202030204" pitchFamily="34" charset="77"/>
                  </a:rPr>
                  <a:t>A5</a:t>
                </a:r>
              </a:p>
            </p:txBody>
          </p:sp>
          <p:sp>
            <p:nvSpPr>
              <p:cNvPr id="2117" name="TextBox 2116">
                <a:extLst>
                  <a:ext uri="{FF2B5EF4-FFF2-40B4-BE49-F238E27FC236}">
                    <a16:creationId xmlns:a16="http://schemas.microsoft.com/office/drawing/2014/main" id="{481DC2A2-5EBE-3885-1649-F390222EFF99}"/>
                  </a:ext>
                </a:extLst>
              </p:cNvPr>
              <p:cNvSpPr txBox="1"/>
              <p:nvPr/>
            </p:nvSpPr>
            <p:spPr>
              <a:xfrm>
                <a:off x="521825" y="6415831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D-DIN CONDENSED" panose="020B0504030202030204" pitchFamily="34" charset="77"/>
                  </a:rPr>
                  <a:t>5V</a:t>
                </a:r>
              </a:p>
            </p:txBody>
          </p:sp>
          <p:sp>
            <p:nvSpPr>
              <p:cNvPr id="2118" name="TextBox 2117">
                <a:extLst>
                  <a:ext uri="{FF2B5EF4-FFF2-40B4-BE49-F238E27FC236}">
                    <a16:creationId xmlns:a16="http://schemas.microsoft.com/office/drawing/2014/main" id="{1E0C872A-32CC-4C6E-FF1C-684BC879F590}"/>
                  </a:ext>
                </a:extLst>
              </p:cNvPr>
              <p:cNvSpPr txBox="1"/>
              <p:nvPr/>
            </p:nvSpPr>
            <p:spPr>
              <a:xfrm>
                <a:off x="1169586" y="6190641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D-DIN CONDENSED" panose="020B0504030202030204" pitchFamily="34" charset="77"/>
                  </a:rPr>
                  <a:t>GND</a:t>
                </a:r>
              </a:p>
            </p:txBody>
          </p:sp>
          <p:cxnSp>
            <p:nvCxnSpPr>
              <p:cNvPr id="2120" name="Straight Connector 2119">
                <a:extLst>
                  <a:ext uri="{FF2B5EF4-FFF2-40B4-BE49-F238E27FC236}">
                    <a16:creationId xmlns:a16="http://schemas.microsoft.com/office/drawing/2014/main" id="{82F0044C-8541-4553-A371-49B4C06DC550}"/>
                  </a:ext>
                </a:extLst>
              </p:cNvPr>
              <p:cNvCxnSpPr/>
              <p:nvPr/>
            </p:nvCxnSpPr>
            <p:spPr>
              <a:xfrm flipV="1">
                <a:off x="1529446" y="1993900"/>
                <a:ext cx="0" cy="8382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3" name="Straight Connector 2122">
                <a:extLst>
                  <a:ext uri="{FF2B5EF4-FFF2-40B4-BE49-F238E27FC236}">
                    <a16:creationId xmlns:a16="http://schemas.microsoft.com/office/drawing/2014/main" id="{E5336E62-2CD7-BFB9-C2F9-3436ABBE2B9A}"/>
                  </a:ext>
                </a:extLst>
              </p:cNvPr>
              <p:cNvCxnSpPr/>
              <p:nvPr/>
            </p:nvCxnSpPr>
            <p:spPr>
              <a:xfrm flipV="1">
                <a:off x="1358900" y="1993900"/>
                <a:ext cx="0" cy="838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4" name="Straight Connector 2123">
                <a:extLst>
                  <a:ext uri="{FF2B5EF4-FFF2-40B4-BE49-F238E27FC236}">
                    <a16:creationId xmlns:a16="http://schemas.microsoft.com/office/drawing/2014/main" id="{6A9B3B30-2850-89AC-80D7-2227F935C406}"/>
                  </a:ext>
                </a:extLst>
              </p:cNvPr>
              <p:cNvCxnSpPr/>
              <p:nvPr/>
            </p:nvCxnSpPr>
            <p:spPr>
              <a:xfrm flipV="1">
                <a:off x="1180196" y="1993900"/>
                <a:ext cx="0" cy="83820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5" name="Straight Connector 2124">
                <a:extLst>
                  <a:ext uri="{FF2B5EF4-FFF2-40B4-BE49-F238E27FC236}">
                    <a16:creationId xmlns:a16="http://schemas.microsoft.com/office/drawing/2014/main" id="{FD4483EB-EA37-1A79-5FDA-7F414C836613}"/>
                  </a:ext>
                </a:extLst>
              </p:cNvPr>
              <p:cNvCxnSpPr/>
              <p:nvPr/>
            </p:nvCxnSpPr>
            <p:spPr>
              <a:xfrm flipV="1">
                <a:off x="989696" y="1993900"/>
                <a:ext cx="0" cy="83820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7" name="Oval 2126">
                <a:extLst>
                  <a:ext uri="{FF2B5EF4-FFF2-40B4-BE49-F238E27FC236}">
                    <a16:creationId xmlns:a16="http://schemas.microsoft.com/office/drawing/2014/main" id="{71DBD56E-40DF-1028-B4D7-BAE32AAF90E4}"/>
                  </a:ext>
                </a:extLst>
              </p:cNvPr>
              <p:cNvSpPr/>
              <p:nvPr/>
            </p:nvSpPr>
            <p:spPr>
              <a:xfrm>
                <a:off x="1467816" y="1906587"/>
                <a:ext cx="123260" cy="1232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9" name="Oval 2128">
                <a:extLst>
                  <a:ext uri="{FF2B5EF4-FFF2-40B4-BE49-F238E27FC236}">
                    <a16:creationId xmlns:a16="http://schemas.microsoft.com/office/drawing/2014/main" id="{FADCA787-3E59-BC27-6AAB-512776E6937F}"/>
                  </a:ext>
                </a:extLst>
              </p:cNvPr>
              <p:cNvSpPr/>
              <p:nvPr/>
            </p:nvSpPr>
            <p:spPr>
              <a:xfrm>
                <a:off x="1285854" y="1912798"/>
                <a:ext cx="123260" cy="1232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0" name="Oval 2129">
                <a:extLst>
                  <a:ext uri="{FF2B5EF4-FFF2-40B4-BE49-F238E27FC236}">
                    <a16:creationId xmlns:a16="http://schemas.microsoft.com/office/drawing/2014/main" id="{F2BC2032-0A03-6BF1-04AF-E9CA31BC7C0B}"/>
                  </a:ext>
                </a:extLst>
              </p:cNvPr>
              <p:cNvSpPr/>
              <p:nvPr/>
            </p:nvSpPr>
            <p:spPr>
              <a:xfrm>
                <a:off x="1119347" y="1920940"/>
                <a:ext cx="123260" cy="12326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1" name="Oval 2130">
                <a:extLst>
                  <a:ext uri="{FF2B5EF4-FFF2-40B4-BE49-F238E27FC236}">
                    <a16:creationId xmlns:a16="http://schemas.microsoft.com/office/drawing/2014/main" id="{DBDCF841-0956-E9CA-B95D-CAA2C245E8E3}"/>
                  </a:ext>
                </a:extLst>
              </p:cNvPr>
              <p:cNvSpPr/>
              <p:nvPr/>
            </p:nvSpPr>
            <p:spPr>
              <a:xfrm>
                <a:off x="931741" y="1920940"/>
                <a:ext cx="123260" cy="12326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7" name="TextBox 2136">
              <a:extLst>
                <a:ext uri="{FF2B5EF4-FFF2-40B4-BE49-F238E27FC236}">
                  <a16:creationId xmlns:a16="http://schemas.microsoft.com/office/drawing/2014/main" id="{85A654B8-9611-DFCA-7B0E-3BE093A46A3F}"/>
                </a:ext>
              </a:extLst>
            </p:cNvPr>
            <p:cNvSpPr txBox="1"/>
            <p:nvPr/>
          </p:nvSpPr>
          <p:spPr>
            <a:xfrm>
              <a:off x="710405" y="1350202"/>
              <a:ext cx="1904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D-DIN CONDENSED" panose="020B0504030202030204" pitchFamily="34" charset="77"/>
                </a:rPr>
                <a:t>HX711 Load Cell</a:t>
              </a:r>
            </a:p>
          </p:txBody>
        </p:sp>
        <p:grpSp>
          <p:nvGrpSpPr>
            <p:cNvPr id="2149" name="Group 2148">
              <a:extLst>
                <a:ext uri="{FF2B5EF4-FFF2-40B4-BE49-F238E27FC236}">
                  <a16:creationId xmlns:a16="http://schemas.microsoft.com/office/drawing/2014/main" id="{C1587708-5602-610A-6519-2E04E991604F}"/>
                </a:ext>
              </a:extLst>
            </p:cNvPr>
            <p:cNvGrpSpPr/>
            <p:nvPr/>
          </p:nvGrpSpPr>
          <p:grpSpPr>
            <a:xfrm rot="5400000">
              <a:off x="8913118" y="2193503"/>
              <a:ext cx="562433" cy="96536"/>
              <a:chOff x="147972" y="412750"/>
              <a:chExt cx="562433" cy="96536"/>
            </a:xfrm>
          </p:grpSpPr>
          <p:cxnSp>
            <p:nvCxnSpPr>
              <p:cNvPr id="2140" name="Straight Connector 2139">
                <a:extLst>
                  <a:ext uri="{FF2B5EF4-FFF2-40B4-BE49-F238E27FC236}">
                    <a16:creationId xmlns:a16="http://schemas.microsoft.com/office/drawing/2014/main" id="{04668DFC-2DB9-D04C-C024-CF1182794702}"/>
                  </a:ext>
                </a:extLst>
              </p:cNvPr>
              <p:cNvCxnSpPr/>
              <p:nvPr/>
            </p:nvCxnSpPr>
            <p:spPr>
              <a:xfrm flipV="1">
                <a:off x="243068" y="412750"/>
                <a:ext cx="104173" cy="96536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1" name="Straight Connector 2140">
                <a:extLst>
                  <a:ext uri="{FF2B5EF4-FFF2-40B4-BE49-F238E27FC236}">
                    <a16:creationId xmlns:a16="http://schemas.microsoft.com/office/drawing/2014/main" id="{729D0FFE-F1A1-D9D4-BA51-9E6520E7DC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4157" y="412750"/>
                <a:ext cx="104173" cy="96536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2" name="Straight Connector 2141">
                <a:extLst>
                  <a:ext uri="{FF2B5EF4-FFF2-40B4-BE49-F238E27FC236}">
                    <a16:creationId xmlns:a16="http://schemas.microsoft.com/office/drawing/2014/main" id="{235AB17E-B466-D508-200B-2231F971F2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0047" y="412750"/>
                <a:ext cx="104173" cy="96536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3" name="Straight Connector 2142">
                <a:extLst>
                  <a:ext uri="{FF2B5EF4-FFF2-40B4-BE49-F238E27FC236}">
                    <a16:creationId xmlns:a16="http://schemas.microsoft.com/office/drawing/2014/main" id="{55DA5B0E-E73A-200C-55B1-EBE452698A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1136" y="412750"/>
                <a:ext cx="104173" cy="96536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7" name="Straight Connector 2146">
                <a:extLst>
                  <a:ext uri="{FF2B5EF4-FFF2-40B4-BE49-F238E27FC236}">
                    <a16:creationId xmlns:a16="http://schemas.microsoft.com/office/drawing/2014/main" id="{D29B2A2C-AAE4-D7B3-D466-985DA353FD5A}"/>
                  </a:ext>
                </a:extLst>
              </p:cNvPr>
              <p:cNvCxnSpPr/>
              <p:nvPr/>
            </p:nvCxnSpPr>
            <p:spPr>
              <a:xfrm flipV="1">
                <a:off x="615309" y="412750"/>
                <a:ext cx="95096" cy="965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8" name="Straight Connector 2147">
                <a:extLst>
                  <a:ext uri="{FF2B5EF4-FFF2-40B4-BE49-F238E27FC236}">
                    <a16:creationId xmlns:a16="http://schemas.microsoft.com/office/drawing/2014/main" id="{74658B06-5B0A-4E09-1423-764CB25B2C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7972" y="412750"/>
                <a:ext cx="95096" cy="9653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0" name="Group 2149">
              <a:extLst>
                <a:ext uri="{FF2B5EF4-FFF2-40B4-BE49-F238E27FC236}">
                  <a16:creationId xmlns:a16="http://schemas.microsoft.com/office/drawing/2014/main" id="{59BD1220-A1DB-095F-AF34-3DB27D15F58A}"/>
                </a:ext>
              </a:extLst>
            </p:cNvPr>
            <p:cNvGrpSpPr/>
            <p:nvPr/>
          </p:nvGrpSpPr>
          <p:grpSpPr>
            <a:xfrm rot="5400000">
              <a:off x="9203876" y="3395971"/>
              <a:ext cx="562433" cy="96536"/>
              <a:chOff x="147972" y="412750"/>
              <a:chExt cx="562433" cy="96536"/>
            </a:xfrm>
          </p:grpSpPr>
          <p:cxnSp>
            <p:nvCxnSpPr>
              <p:cNvPr id="2151" name="Straight Connector 2150">
                <a:extLst>
                  <a:ext uri="{FF2B5EF4-FFF2-40B4-BE49-F238E27FC236}">
                    <a16:creationId xmlns:a16="http://schemas.microsoft.com/office/drawing/2014/main" id="{4BB9D79E-3E30-68A8-BC92-3101408A3EC0}"/>
                  </a:ext>
                </a:extLst>
              </p:cNvPr>
              <p:cNvCxnSpPr/>
              <p:nvPr/>
            </p:nvCxnSpPr>
            <p:spPr>
              <a:xfrm flipV="1">
                <a:off x="243068" y="412750"/>
                <a:ext cx="104173" cy="96536"/>
              </a:xfrm>
              <a:prstGeom prst="line">
                <a:avLst/>
              </a:prstGeom>
              <a:ln w="38100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2" name="Straight Connector 2151">
                <a:extLst>
                  <a:ext uri="{FF2B5EF4-FFF2-40B4-BE49-F238E27FC236}">
                    <a16:creationId xmlns:a16="http://schemas.microsoft.com/office/drawing/2014/main" id="{F5296AF1-E64A-0854-8C7D-54B1B3C752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4157" y="412750"/>
                <a:ext cx="104173" cy="96536"/>
              </a:xfrm>
              <a:prstGeom prst="line">
                <a:avLst/>
              </a:prstGeom>
              <a:ln w="38100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3" name="Straight Connector 2152">
                <a:extLst>
                  <a:ext uri="{FF2B5EF4-FFF2-40B4-BE49-F238E27FC236}">
                    <a16:creationId xmlns:a16="http://schemas.microsoft.com/office/drawing/2014/main" id="{D8CC4003-4F17-6C32-6843-59393B641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0047" y="412750"/>
                <a:ext cx="104173" cy="96536"/>
              </a:xfrm>
              <a:prstGeom prst="line">
                <a:avLst/>
              </a:prstGeom>
              <a:ln w="38100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4" name="Straight Connector 2153">
                <a:extLst>
                  <a:ext uri="{FF2B5EF4-FFF2-40B4-BE49-F238E27FC236}">
                    <a16:creationId xmlns:a16="http://schemas.microsoft.com/office/drawing/2014/main" id="{6F38172E-AA17-3FF9-8885-5F0D408041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1136" y="412750"/>
                <a:ext cx="104173" cy="96536"/>
              </a:xfrm>
              <a:prstGeom prst="line">
                <a:avLst/>
              </a:prstGeom>
              <a:ln w="38100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5" name="Straight Connector 2154">
                <a:extLst>
                  <a:ext uri="{FF2B5EF4-FFF2-40B4-BE49-F238E27FC236}">
                    <a16:creationId xmlns:a16="http://schemas.microsoft.com/office/drawing/2014/main" id="{DF74A32E-7AE6-916E-043E-CFEB6C3633A1}"/>
                  </a:ext>
                </a:extLst>
              </p:cNvPr>
              <p:cNvCxnSpPr/>
              <p:nvPr/>
            </p:nvCxnSpPr>
            <p:spPr>
              <a:xfrm flipV="1">
                <a:off x="615309" y="412750"/>
                <a:ext cx="95096" cy="96536"/>
              </a:xfrm>
              <a:prstGeom prst="line">
                <a:avLst/>
              </a:prstGeom>
              <a:ln w="28575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6" name="Straight Connector 2155">
                <a:extLst>
                  <a:ext uri="{FF2B5EF4-FFF2-40B4-BE49-F238E27FC236}">
                    <a16:creationId xmlns:a16="http://schemas.microsoft.com/office/drawing/2014/main" id="{AAC9F72A-8EE1-9C8E-3D3C-36900BC8B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7972" y="412750"/>
                <a:ext cx="95096" cy="96536"/>
              </a:xfrm>
              <a:prstGeom prst="line">
                <a:avLst/>
              </a:prstGeom>
              <a:ln w="28575">
                <a:solidFill>
                  <a:srgbClr val="BC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58" name="TextBox 2157">
              <a:extLst>
                <a:ext uri="{FF2B5EF4-FFF2-40B4-BE49-F238E27FC236}">
                  <a16:creationId xmlns:a16="http://schemas.microsoft.com/office/drawing/2014/main" id="{6E8FC054-A936-BEB9-B233-0BDF96AFAFBA}"/>
                </a:ext>
              </a:extLst>
            </p:cNvPr>
            <p:cNvSpPr txBox="1"/>
            <p:nvPr/>
          </p:nvSpPr>
          <p:spPr>
            <a:xfrm>
              <a:off x="9375916" y="3228925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BC30A0"/>
                  </a:solidFill>
                  <a:latin typeface="D-DIN CONDENSED" panose="020B0504030202030204" pitchFamily="34" charset="77"/>
                </a:rPr>
                <a:t>10kΩ</a:t>
              </a:r>
            </a:p>
          </p:txBody>
        </p:sp>
        <p:sp>
          <p:nvSpPr>
            <p:cNvPr id="2159" name="TextBox 2158">
              <a:extLst>
                <a:ext uri="{FF2B5EF4-FFF2-40B4-BE49-F238E27FC236}">
                  <a16:creationId xmlns:a16="http://schemas.microsoft.com/office/drawing/2014/main" id="{765CB518-9450-D5B2-4C9C-C544952EFF47}"/>
                </a:ext>
              </a:extLst>
            </p:cNvPr>
            <p:cNvSpPr txBox="1"/>
            <p:nvPr/>
          </p:nvSpPr>
          <p:spPr>
            <a:xfrm>
              <a:off x="8489387" y="2064028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  <a:latin typeface="D-DIN CONDENSED" panose="020B0504030202030204" pitchFamily="34" charset="77"/>
                </a:rPr>
                <a:t>10kΩ</a:t>
              </a:r>
            </a:p>
          </p:txBody>
        </p:sp>
        <p:cxnSp>
          <p:nvCxnSpPr>
            <p:cNvPr id="2161" name="Straight Connector 2160">
              <a:extLst>
                <a:ext uri="{FF2B5EF4-FFF2-40B4-BE49-F238E27FC236}">
                  <a16:creationId xmlns:a16="http://schemas.microsoft.com/office/drawing/2014/main" id="{B44AAB60-3E20-2667-5EC9-EC0204E8DE8D}"/>
                </a:ext>
              </a:extLst>
            </p:cNvPr>
            <p:cNvCxnSpPr/>
            <p:nvPr/>
          </p:nvCxnSpPr>
          <p:spPr>
            <a:xfrm flipH="1">
              <a:off x="5828205" y="1203736"/>
              <a:ext cx="915495" cy="0"/>
            </a:xfrm>
            <a:prstGeom prst="line">
              <a:avLst/>
            </a:prstGeom>
            <a:ln w="190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3" name="Straight Connector 2162">
              <a:extLst>
                <a:ext uri="{FF2B5EF4-FFF2-40B4-BE49-F238E27FC236}">
                  <a16:creationId xmlns:a16="http://schemas.microsoft.com/office/drawing/2014/main" id="{22521BD2-941F-5448-E194-42FB299873F7}"/>
                </a:ext>
              </a:extLst>
            </p:cNvPr>
            <p:cNvCxnSpPr/>
            <p:nvPr/>
          </p:nvCxnSpPr>
          <p:spPr>
            <a:xfrm flipH="1">
              <a:off x="5828205" y="1762125"/>
              <a:ext cx="242395" cy="0"/>
            </a:xfrm>
            <a:prstGeom prst="line">
              <a:avLst/>
            </a:prstGeom>
            <a:ln w="190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5" name="Straight Connector 2164">
              <a:extLst>
                <a:ext uri="{FF2B5EF4-FFF2-40B4-BE49-F238E27FC236}">
                  <a16:creationId xmlns:a16="http://schemas.microsoft.com/office/drawing/2014/main" id="{043D1220-C3DB-643D-A2A5-E4E016A8AE87}"/>
                </a:ext>
              </a:extLst>
            </p:cNvPr>
            <p:cNvCxnSpPr/>
            <p:nvPr/>
          </p:nvCxnSpPr>
          <p:spPr>
            <a:xfrm>
              <a:off x="5828205" y="1203736"/>
              <a:ext cx="0" cy="157546"/>
            </a:xfrm>
            <a:prstGeom prst="line">
              <a:avLst/>
            </a:prstGeom>
            <a:ln w="190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6" name="Straight Connector 2165">
              <a:extLst>
                <a:ext uri="{FF2B5EF4-FFF2-40B4-BE49-F238E27FC236}">
                  <a16:creationId xmlns:a16="http://schemas.microsoft.com/office/drawing/2014/main" id="{15F603F8-24A1-9088-9BC3-1C3A25D11E4D}"/>
                </a:ext>
              </a:extLst>
            </p:cNvPr>
            <p:cNvCxnSpPr/>
            <p:nvPr/>
          </p:nvCxnSpPr>
          <p:spPr>
            <a:xfrm>
              <a:off x="5827110" y="1604579"/>
              <a:ext cx="0" cy="157546"/>
            </a:xfrm>
            <a:prstGeom prst="line">
              <a:avLst/>
            </a:prstGeom>
            <a:ln w="1905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8" name="Straight Connector 2167">
              <a:extLst>
                <a:ext uri="{FF2B5EF4-FFF2-40B4-BE49-F238E27FC236}">
                  <a16:creationId xmlns:a16="http://schemas.microsoft.com/office/drawing/2014/main" id="{23C5613B-44FF-AC3B-1BC8-9FC51792501A}"/>
                </a:ext>
              </a:extLst>
            </p:cNvPr>
            <p:cNvCxnSpPr>
              <a:cxnSpLocks/>
            </p:cNvCxnSpPr>
            <p:nvPr/>
          </p:nvCxnSpPr>
          <p:spPr>
            <a:xfrm>
              <a:off x="5636610" y="1361282"/>
              <a:ext cx="381000" cy="0"/>
            </a:xfrm>
            <a:prstGeom prst="line">
              <a:avLst/>
            </a:prstGeom>
            <a:ln w="381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9" name="Straight Connector 2168">
              <a:extLst>
                <a:ext uri="{FF2B5EF4-FFF2-40B4-BE49-F238E27FC236}">
                  <a16:creationId xmlns:a16="http://schemas.microsoft.com/office/drawing/2014/main" id="{05AE0020-6382-A0F9-AB93-851CDC2CE029}"/>
                </a:ext>
              </a:extLst>
            </p:cNvPr>
            <p:cNvCxnSpPr>
              <a:cxnSpLocks/>
            </p:cNvCxnSpPr>
            <p:nvPr/>
          </p:nvCxnSpPr>
          <p:spPr>
            <a:xfrm>
              <a:off x="5636610" y="1584609"/>
              <a:ext cx="381000" cy="0"/>
            </a:xfrm>
            <a:prstGeom prst="line">
              <a:avLst/>
            </a:prstGeom>
            <a:ln w="381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0" name="TextBox 2169">
              <a:extLst>
                <a:ext uri="{FF2B5EF4-FFF2-40B4-BE49-F238E27FC236}">
                  <a16:creationId xmlns:a16="http://schemas.microsoft.com/office/drawing/2014/main" id="{15C8AB00-D64C-D08D-C66B-6FA1E51F8F6C}"/>
                </a:ext>
              </a:extLst>
            </p:cNvPr>
            <p:cNvSpPr txBox="1"/>
            <p:nvPr/>
          </p:nvSpPr>
          <p:spPr>
            <a:xfrm>
              <a:off x="4965701" y="1264211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F7F7F"/>
                  </a:solidFill>
                  <a:latin typeface="D-DIN CONDENSED" panose="020B0504030202030204" pitchFamily="34" charset="77"/>
                </a:rPr>
                <a:t>0.1µF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93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06D5-A4EF-856E-C471-AEFE4137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Static Water Calibration Procedure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7638A-0D9E-E365-FD64-DA2B8667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054"/>
            <a:ext cx="10515600" cy="28792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200" dirty="0">
                <a:effectLst/>
                <a:latin typeface="Helvetica" pitchFamily="2" charset="0"/>
              </a:rPr>
              <a:t> Record a magnetometer reading when the container is empty of water 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effectLst/>
                <a:latin typeface="Helvetica" pitchFamily="2" charset="0"/>
              </a:rPr>
              <a:t> Measure out 2 mL of water using syringe and inject onto the elastomer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effectLst/>
                <a:latin typeface="Helvetica" pitchFamily="2" charset="0"/>
              </a:rPr>
              <a:t> </a:t>
            </a:r>
            <a:r>
              <a:rPr lang="en-US" sz="2200" dirty="0">
                <a:latin typeface="Helvetica" pitchFamily="2" charset="0"/>
              </a:rPr>
              <a:t>Press the button</a:t>
            </a:r>
            <a:r>
              <a:rPr lang="en-US" sz="2200" dirty="0">
                <a:effectLst/>
                <a:latin typeface="Helvetica" pitchFamily="2" charset="0"/>
              </a:rPr>
              <a:t> to record the magnetometer measurement of the B-field value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effectLst/>
                <a:latin typeface="Helvetica" pitchFamily="2" charset="0"/>
              </a:rPr>
              <a:t> Manually record the mass of the water as shown by the digital scale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effectLst/>
                <a:latin typeface="Helvetica" pitchFamily="2" charset="0"/>
              </a:rPr>
              <a:t> Repeat this until 125 mL of water has been added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27483-514B-C6F2-5D6A-C19DF282575F}"/>
              </a:ext>
            </a:extLst>
          </p:cNvPr>
          <p:cNvSpPr/>
          <p:nvPr/>
        </p:nvSpPr>
        <p:spPr>
          <a:xfrm>
            <a:off x="240631" y="3814011"/>
            <a:ext cx="1840832" cy="28153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D-DIN" panose="020B0504030202030204" pitchFamily="34" charset="77"/>
              </a:rPr>
              <a:t>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82320-1693-E6D3-6161-A24A63C54619}"/>
              </a:ext>
            </a:extLst>
          </p:cNvPr>
          <p:cNvSpPr/>
          <p:nvPr/>
        </p:nvSpPr>
        <p:spPr>
          <a:xfrm>
            <a:off x="421105" y="4890838"/>
            <a:ext cx="300789" cy="3007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3A0EC-A772-B40C-10B7-695F2F2848C5}"/>
              </a:ext>
            </a:extLst>
          </p:cNvPr>
          <p:cNvSpPr/>
          <p:nvPr/>
        </p:nvSpPr>
        <p:spPr>
          <a:xfrm>
            <a:off x="421105" y="5492417"/>
            <a:ext cx="300789" cy="300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B2BFCF-B01C-8084-F920-1FDC09C8B7D6}"/>
              </a:ext>
            </a:extLst>
          </p:cNvPr>
          <p:cNvSpPr/>
          <p:nvPr/>
        </p:nvSpPr>
        <p:spPr>
          <a:xfrm>
            <a:off x="421105" y="6093996"/>
            <a:ext cx="300789" cy="3007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2E8252-07DF-3C49-4926-BACC837F18F8}"/>
              </a:ext>
            </a:extLst>
          </p:cNvPr>
          <p:cNvSpPr/>
          <p:nvPr/>
        </p:nvSpPr>
        <p:spPr>
          <a:xfrm>
            <a:off x="421105" y="4283243"/>
            <a:ext cx="300789" cy="30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5E31F-DBFB-665C-567E-58A3EBE63EF0}"/>
              </a:ext>
            </a:extLst>
          </p:cNvPr>
          <p:cNvSpPr txBox="1"/>
          <p:nvPr/>
        </p:nvSpPr>
        <p:spPr>
          <a:xfrm>
            <a:off x="816139" y="426100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8A73E-CBCF-8004-7186-100509361411}"/>
              </a:ext>
            </a:extLst>
          </p:cNvPr>
          <p:cNvSpPr txBox="1"/>
          <p:nvPr/>
        </p:nvSpPr>
        <p:spPr>
          <a:xfrm>
            <a:off x="816139" y="4856566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Elastomer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BC8F8-5D69-2CC5-916D-611324D6D1A1}"/>
              </a:ext>
            </a:extLst>
          </p:cNvPr>
          <p:cNvSpPr txBox="1"/>
          <p:nvPr/>
        </p:nvSpPr>
        <p:spPr>
          <a:xfrm>
            <a:off x="816138" y="5452130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Magnet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BAD25E-02C4-29EB-0E14-3F5092FA2684}"/>
              </a:ext>
            </a:extLst>
          </p:cNvPr>
          <p:cNvSpPr txBox="1"/>
          <p:nvPr/>
        </p:nvSpPr>
        <p:spPr>
          <a:xfrm>
            <a:off x="806115" y="606574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PCB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A6A2FBB-C668-B9BC-1B13-DDDE49A1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51" y="3997490"/>
            <a:ext cx="9652946" cy="24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7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1FAEB-D464-CBF0-95DB-5176DEE63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054"/>
            <a:ext cx="10515600" cy="2879222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200" b="0" i="0" dirty="0">
                <a:effectLst/>
                <a:latin typeface="Helvetica" pitchFamily="2" charset="0"/>
              </a:rPr>
              <a:t> Measure out 100 mL of water using the graduated cylinder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effectLst/>
                <a:latin typeface="Helvetica" pitchFamily="2" charset="0"/>
              </a:rPr>
              <a:t> Inject the water onto the elastomer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effectLst/>
                <a:latin typeface="Helvetica" pitchFamily="2" charset="0"/>
              </a:rPr>
              <a:t> Record the measured B-field value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effectLst/>
                <a:latin typeface="Helvetica" pitchFamily="2" charset="0"/>
              </a:rPr>
              <a:t> Using the linear regression line of best fit from the calibration, calculate the predicted water mass from the B-field value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effectLst/>
                <a:latin typeface="Helvetica" pitchFamily="2" charset="0"/>
              </a:rPr>
              <a:t> Repeat this for 6 trials and compare to true value of 100 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4F8D49-2B64-89F3-9F4B-6879F2D82354}"/>
              </a:ext>
            </a:extLst>
          </p:cNvPr>
          <p:cNvSpPr/>
          <p:nvPr/>
        </p:nvSpPr>
        <p:spPr>
          <a:xfrm>
            <a:off x="240631" y="3814011"/>
            <a:ext cx="1840832" cy="28153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D-DIN" panose="020B0504030202030204" pitchFamily="34" charset="77"/>
              </a:rPr>
              <a:t>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1659E5-B3B6-315B-00FD-C85BCD54DBA0}"/>
              </a:ext>
            </a:extLst>
          </p:cNvPr>
          <p:cNvSpPr/>
          <p:nvPr/>
        </p:nvSpPr>
        <p:spPr>
          <a:xfrm>
            <a:off x="421105" y="4890838"/>
            <a:ext cx="300789" cy="3007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94DB4A-662E-C088-784F-A1C395877D0B}"/>
              </a:ext>
            </a:extLst>
          </p:cNvPr>
          <p:cNvSpPr/>
          <p:nvPr/>
        </p:nvSpPr>
        <p:spPr>
          <a:xfrm>
            <a:off x="421105" y="5492417"/>
            <a:ext cx="300789" cy="300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EDE78F-2715-88C9-BD88-82DE96039383}"/>
              </a:ext>
            </a:extLst>
          </p:cNvPr>
          <p:cNvSpPr/>
          <p:nvPr/>
        </p:nvSpPr>
        <p:spPr>
          <a:xfrm>
            <a:off x="421105" y="6093996"/>
            <a:ext cx="300789" cy="3007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DF7B60-A5CD-C56D-64E0-77CD83BEF710}"/>
              </a:ext>
            </a:extLst>
          </p:cNvPr>
          <p:cNvSpPr/>
          <p:nvPr/>
        </p:nvSpPr>
        <p:spPr>
          <a:xfrm>
            <a:off x="421105" y="4283243"/>
            <a:ext cx="300789" cy="30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2924A-B427-F2CF-9E4B-5B6791B5C1AC}"/>
              </a:ext>
            </a:extLst>
          </p:cNvPr>
          <p:cNvSpPr txBox="1"/>
          <p:nvPr/>
        </p:nvSpPr>
        <p:spPr>
          <a:xfrm>
            <a:off x="816139" y="426100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84CEB6-52D5-3B46-DD75-E61DB159101D}"/>
              </a:ext>
            </a:extLst>
          </p:cNvPr>
          <p:cNvSpPr txBox="1"/>
          <p:nvPr/>
        </p:nvSpPr>
        <p:spPr>
          <a:xfrm>
            <a:off x="816139" y="4856566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Elastomer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AB5BD-0BE3-4208-061E-2A06D5A050C2}"/>
              </a:ext>
            </a:extLst>
          </p:cNvPr>
          <p:cNvSpPr txBox="1"/>
          <p:nvPr/>
        </p:nvSpPr>
        <p:spPr>
          <a:xfrm>
            <a:off x="816138" y="5452130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Magnet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48BA8-54EB-95E1-67F7-23D03B6AF075}"/>
              </a:ext>
            </a:extLst>
          </p:cNvPr>
          <p:cNvSpPr txBox="1"/>
          <p:nvPr/>
        </p:nvSpPr>
        <p:spPr>
          <a:xfrm>
            <a:off x="806115" y="606574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PCB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E06FE1-4118-339D-9068-7A31DB1B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Static Water Test Procedure V1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845519-2D7B-ACC2-9947-FCF30446B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98" y="3740504"/>
            <a:ext cx="2500229" cy="2888896"/>
          </a:xfrm>
          <a:prstGeom prst="rect">
            <a:avLst/>
          </a:prstGeom>
        </p:spPr>
      </p:pic>
      <p:sp>
        <p:nvSpPr>
          <p:cNvPr id="20" name="Chevron 19">
            <a:extLst>
              <a:ext uri="{FF2B5EF4-FFF2-40B4-BE49-F238E27FC236}">
                <a16:creationId xmlns:a16="http://schemas.microsoft.com/office/drawing/2014/main" id="{5728FA42-081F-2BF1-F414-7E5D1B594097}"/>
              </a:ext>
            </a:extLst>
          </p:cNvPr>
          <p:cNvSpPr/>
          <p:nvPr/>
        </p:nvSpPr>
        <p:spPr>
          <a:xfrm>
            <a:off x="4982244" y="4975970"/>
            <a:ext cx="794084" cy="95231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FE2D38-17F7-E3B7-FFF1-5436D1B3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76328" y="4475303"/>
            <a:ext cx="2391944" cy="2153134"/>
          </a:xfrm>
          <a:prstGeom prst="rect">
            <a:avLst/>
          </a:prstGeom>
        </p:spPr>
      </p:pic>
      <p:sp>
        <p:nvSpPr>
          <p:cNvPr id="23" name="Chevron 22">
            <a:extLst>
              <a:ext uri="{FF2B5EF4-FFF2-40B4-BE49-F238E27FC236}">
                <a16:creationId xmlns:a16="http://schemas.microsoft.com/office/drawing/2014/main" id="{87282432-305C-E790-470C-FE4751E8ED0E}"/>
              </a:ext>
            </a:extLst>
          </p:cNvPr>
          <p:cNvSpPr/>
          <p:nvPr/>
        </p:nvSpPr>
        <p:spPr>
          <a:xfrm>
            <a:off x="8301789" y="4975970"/>
            <a:ext cx="794084" cy="95231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E53F9B-8E74-E971-5E6E-5FA825C4E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873" y="4092746"/>
            <a:ext cx="3008139" cy="27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A82B5E-96EA-7EC9-218D-DCA18DF7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256" y="2031292"/>
            <a:ext cx="6763955" cy="4047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A25384-4E2F-7255-0A85-2108D97A6743}"/>
              </a:ext>
            </a:extLst>
          </p:cNvPr>
          <p:cNvSpPr txBox="1"/>
          <p:nvPr/>
        </p:nvSpPr>
        <p:spPr>
          <a:xfrm>
            <a:off x="1332911" y="1188932"/>
            <a:ext cx="482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D-DIN CONDENSED" panose="020B0504030202030204" pitchFamily="34" charset="77"/>
              </a:rPr>
              <a:t>Calibration Results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ACD20C2-5534-E45E-917F-5BC777878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743871"/>
              </p:ext>
            </p:extLst>
          </p:nvPr>
        </p:nvGraphicFramePr>
        <p:xfrm>
          <a:off x="7541523" y="2942701"/>
          <a:ext cx="4155310" cy="240052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77655">
                  <a:extLst>
                    <a:ext uri="{9D8B030D-6E8A-4147-A177-3AD203B41FA5}">
                      <a16:colId xmlns:a16="http://schemas.microsoft.com/office/drawing/2014/main" val="1155662837"/>
                    </a:ext>
                  </a:extLst>
                </a:gridCol>
                <a:gridCol w="2077655">
                  <a:extLst>
                    <a:ext uri="{9D8B030D-6E8A-4147-A177-3AD203B41FA5}">
                      <a16:colId xmlns:a16="http://schemas.microsoft.com/office/drawing/2014/main" val="193656265"/>
                    </a:ext>
                  </a:extLst>
                </a:gridCol>
              </a:tblGrid>
              <a:tr h="43542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D-DIN CONDENSED" panose="020B0504030202030204" pitchFamily="34" charset="77"/>
                        </a:rPr>
                        <a:t>Test Results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381"/>
                  </a:ext>
                </a:extLst>
              </a:tr>
              <a:tr h="594992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D-DIN CONDENSED" panose="020B0504030202030204" pitchFamily="34" charset="77"/>
                        </a:rPr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D-DIN" panose="020B0504030202030204" pitchFamily="34" charset="77"/>
                        </a:rPr>
                        <a:t>104 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9992395"/>
                  </a:ext>
                </a:extLst>
              </a:tr>
              <a:tr h="69238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D-DIN CONDENSED" panose="020B0504030202030204" pitchFamily="34" charset="77"/>
                        </a:rPr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D-DIN" panose="020B0504030202030204" pitchFamily="34" charset="77"/>
                        </a:rPr>
                        <a:t>12.7 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782125"/>
                  </a:ext>
                </a:extLst>
              </a:tr>
              <a:tr h="594992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D-DIN CONDENSED" panose="020B0504030202030204" pitchFamily="34" charset="77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D-DIN" panose="020B0504030202030204" pitchFamily="34" charset="77"/>
                        </a:rPr>
                        <a:t>95.9 %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8987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74750B7-682E-C3AA-1FDF-BD7C6211B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Static Water Experiment Data</a:t>
            </a:r>
          </a:p>
        </p:txBody>
      </p:sp>
    </p:spTree>
    <p:extLst>
      <p:ext uri="{BB962C8B-B14F-4D97-AF65-F5344CB8AC3E}">
        <p14:creationId xmlns:p14="http://schemas.microsoft.com/office/powerpoint/2010/main" val="1510246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EB1F-8BDD-1537-2E5A-8BF9C575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D7B2B-4199-F798-45C3-68AA6FCCC58C}"/>
              </a:ext>
            </a:extLst>
          </p:cNvPr>
          <p:cNvSpPr txBox="1"/>
          <p:nvPr/>
        </p:nvSpPr>
        <p:spPr>
          <a:xfrm>
            <a:off x="838200" y="1472973"/>
            <a:ext cx="10129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Notice the inconsistency with the low mass values (&lt; 20 g). I realized that this was at approximately the mass of water required to completely cover the elastomer sensor. After this critical mass, the measurements are more accurate.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AA126-57AF-4D69-D441-A91807366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" b="289"/>
          <a:stretch/>
        </p:blipFill>
        <p:spPr>
          <a:xfrm>
            <a:off x="2906673" y="2883179"/>
            <a:ext cx="6507291" cy="387177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692C221-B45A-C4F9-7A68-3790D3E65228}"/>
              </a:ext>
            </a:extLst>
          </p:cNvPr>
          <p:cNvSpPr/>
          <p:nvPr/>
        </p:nvSpPr>
        <p:spPr>
          <a:xfrm rot="21391436">
            <a:off x="3534738" y="5835160"/>
            <a:ext cx="5649336" cy="461604"/>
          </a:xfrm>
          <a:prstGeom prst="ellipse">
            <a:avLst/>
          </a:prstGeom>
          <a:solidFill>
            <a:srgbClr val="FF0000">
              <a:alpha val="2549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A12BE71-E254-4F65-AF62-588309EA59ED}"/>
              </a:ext>
            </a:extLst>
          </p:cNvPr>
          <p:cNvSpPr/>
          <p:nvPr/>
        </p:nvSpPr>
        <p:spPr>
          <a:xfrm>
            <a:off x="2906673" y="5765661"/>
            <a:ext cx="261700" cy="448201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0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EB1F-8BDD-1537-2E5A-8BF9C575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1ACD6-68A7-EFE9-0C0E-BFE7B301C8FA}"/>
              </a:ext>
            </a:extLst>
          </p:cNvPr>
          <p:cNvSpPr txBox="1"/>
          <p:nvPr/>
        </p:nvSpPr>
        <p:spPr>
          <a:xfrm>
            <a:off x="838200" y="1690688"/>
            <a:ext cx="9204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To solve this, I redesigned the elastomer geometry to be flush with the surface of the container.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808995-B52C-15A7-B0AB-9970A8F9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527" y="3371471"/>
            <a:ext cx="4105189" cy="2615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061C58-9C0C-0D94-773F-50E208F8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8804"/>
            <a:ext cx="3886200" cy="3261063"/>
          </a:xfrm>
          <a:prstGeom prst="rect">
            <a:avLst/>
          </a:prstGeom>
        </p:spPr>
      </p:pic>
      <p:sp>
        <p:nvSpPr>
          <p:cNvPr id="13" name="Chevron 12">
            <a:extLst>
              <a:ext uri="{FF2B5EF4-FFF2-40B4-BE49-F238E27FC236}">
                <a16:creationId xmlns:a16="http://schemas.microsoft.com/office/drawing/2014/main" id="{909E732A-E2CB-6202-F90F-461E789F4CB3}"/>
              </a:ext>
            </a:extLst>
          </p:cNvPr>
          <p:cNvSpPr/>
          <p:nvPr/>
        </p:nvSpPr>
        <p:spPr>
          <a:xfrm>
            <a:off x="4975761" y="3681351"/>
            <a:ext cx="1120239" cy="124690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4FD533-A5CB-8DEB-E250-25A784D696CF}"/>
              </a:ext>
            </a:extLst>
          </p:cNvPr>
          <p:cNvSpPr/>
          <p:nvPr/>
        </p:nvSpPr>
        <p:spPr>
          <a:xfrm>
            <a:off x="838199" y="2954481"/>
            <a:ext cx="742209" cy="7422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D-DIN CONDENSED" panose="020B0504030202030204" pitchFamily="34" charset="77"/>
              </a:rPr>
              <a:t>V1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7A4C66-95AE-5EFB-4DB4-3097B3C2D10F}"/>
              </a:ext>
            </a:extLst>
          </p:cNvPr>
          <p:cNvSpPr/>
          <p:nvPr/>
        </p:nvSpPr>
        <p:spPr>
          <a:xfrm>
            <a:off x="6347361" y="2954481"/>
            <a:ext cx="742209" cy="7422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D-DIN CONDENSED" panose="020B0504030202030204" pitchFamily="34" charset="77"/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3374486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EB1F-8BDD-1537-2E5A-8BF9C575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1ACD6-68A7-EFE9-0C0E-BFE7B301C8FA}"/>
              </a:ext>
            </a:extLst>
          </p:cNvPr>
          <p:cNvSpPr txBox="1"/>
          <p:nvPr/>
        </p:nvSpPr>
        <p:spPr>
          <a:xfrm>
            <a:off x="838200" y="1466546"/>
            <a:ext cx="107837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Furthermore, the sensor reads the same B-field value for different masses. This indicates the current configuration is not sensitive enough to differentiate between these changes or the environmental B-field is non-negligible relative to the magnet B-field. To fix this, I am using larger magnets (from 5 mm to 10 mm) and softer silicones (from Shore 20A to Shore 00-50).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C75C0-C894-C8B4-B9CF-369A6F1D4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" b="289"/>
          <a:stretch/>
        </p:blipFill>
        <p:spPr>
          <a:xfrm>
            <a:off x="4978542" y="2883179"/>
            <a:ext cx="6507291" cy="38717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B08A073-9EEC-CB0A-9971-1D15C6F0902E}"/>
              </a:ext>
            </a:extLst>
          </p:cNvPr>
          <p:cNvSpPr/>
          <p:nvPr/>
        </p:nvSpPr>
        <p:spPr>
          <a:xfrm>
            <a:off x="7547672" y="3750285"/>
            <a:ext cx="237507" cy="665018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31E5B9-10D4-761E-F2CD-500D3EE7B440}"/>
              </a:ext>
            </a:extLst>
          </p:cNvPr>
          <p:cNvSpPr/>
          <p:nvPr/>
        </p:nvSpPr>
        <p:spPr>
          <a:xfrm>
            <a:off x="7971785" y="4185588"/>
            <a:ext cx="237507" cy="665018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3607C1-92A4-4F15-1665-6CE662E5578C}"/>
              </a:ext>
            </a:extLst>
          </p:cNvPr>
          <p:cNvSpPr/>
          <p:nvPr/>
        </p:nvSpPr>
        <p:spPr>
          <a:xfrm>
            <a:off x="9355384" y="4819064"/>
            <a:ext cx="237507" cy="665018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A02615-C5DF-B11C-7BAD-9ECE7DC7F751}"/>
              </a:ext>
            </a:extLst>
          </p:cNvPr>
          <p:cNvSpPr/>
          <p:nvPr/>
        </p:nvSpPr>
        <p:spPr>
          <a:xfrm>
            <a:off x="10301854" y="5438741"/>
            <a:ext cx="237507" cy="665018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A2BB64-E637-B120-EF57-26B361BC907A}"/>
              </a:ext>
            </a:extLst>
          </p:cNvPr>
          <p:cNvSpPr/>
          <p:nvPr/>
        </p:nvSpPr>
        <p:spPr>
          <a:xfrm>
            <a:off x="10725967" y="5438741"/>
            <a:ext cx="237507" cy="833253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8BB3A9-4066-11BD-AAEE-DF3FE428A466}"/>
              </a:ext>
            </a:extLst>
          </p:cNvPr>
          <p:cNvGrpSpPr/>
          <p:nvPr/>
        </p:nvGrpSpPr>
        <p:grpSpPr>
          <a:xfrm>
            <a:off x="443102" y="3544498"/>
            <a:ext cx="4111327" cy="2406627"/>
            <a:chOff x="443102" y="3544498"/>
            <a:chExt cx="4111327" cy="2406627"/>
          </a:xfrm>
        </p:grpSpPr>
        <p:pic>
          <p:nvPicPr>
            <p:cNvPr id="1026" name="Picture 2" descr="Shore Hardness Scales">
              <a:extLst>
                <a:ext uri="{FF2B5EF4-FFF2-40B4-BE49-F238E27FC236}">
                  <a16:creationId xmlns:a16="http://schemas.microsoft.com/office/drawing/2014/main" id="{669E5306-4E40-F4DE-8D04-DFB191A14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140"/>
            <a:stretch/>
          </p:blipFill>
          <p:spPr bwMode="auto">
            <a:xfrm>
              <a:off x="443102" y="3544498"/>
              <a:ext cx="4007567" cy="2406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06AEEB-3EE6-EA84-648C-63149742234D}"/>
                </a:ext>
              </a:extLst>
            </p:cNvPr>
            <p:cNvSpPr/>
            <p:nvPr/>
          </p:nvSpPr>
          <p:spPr>
            <a:xfrm>
              <a:off x="4228156" y="4992782"/>
              <a:ext cx="326273" cy="797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18953DE-A7F2-F7ED-4F0A-48D4F3BE7AA4}"/>
              </a:ext>
            </a:extLst>
          </p:cNvPr>
          <p:cNvSpPr/>
          <p:nvPr/>
        </p:nvSpPr>
        <p:spPr>
          <a:xfrm>
            <a:off x="3148313" y="4230108"/>
            <a:ext cx="173620" cy="287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F9A849-CD66-8F24-AEE0-DD184CC5E014}"/>
              </a:ext>
            </a:extLst>
          </p:cNvPr>
          <p:cNvSpPr/>
          <p:nvPr/>
        </p:nvSpPr>
        <p:spPr>
          <a:xfrm>
            <a:off x="2664105" y="3868224"/>
            <a:ext cx="173620" cy="287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2F7D83-17FE-E7A8-C14C-BD22127A1748}"/>
              </a:ext>
            </a:extLst>
          </p:cNvPr>
          <p:cNvCxnSpPr/>
          <p:nvPr/>
        </p:nvCxnSpPr>
        <p:spPr>
          <a:xfrm flipH="1" flipV="1">
            <a:off x="2837725" y="4082794"/>
            <a:ext cx="397398" cy="1473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06D5-A4EF-856E-C471-AEFE4137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Static Water Calibration Procedure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7638A-0D9E-E365-FD64-DA2B8667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054"/>
            <a:ext cx="10515600" cy="28792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200" dirty="0">
                <a:effectLst/>
                <a:latin typeface="Helvetica" pitchFamily="2" charset="0"/>
              </a:rPr>
              <a:t> </a:t>
            </a:r>
            <a:r>
              <a:rPr lang="en-US" sz="2200" dirty="0">
                <a:latin typeface="Helvetica" pitchFamily="2" charset="0"/>
              </a:rPr>
              <a:t>Calibrate the load cell with the 10g lead weight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latin typeface="Helvetica" pitchFamily="2" charset="0"/>
              </a:rPr>
              <a:t> The circuit will begin recording both, the mass and the B-field automatically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latin typeface="Helvetica" pitchFamily="2" charset="0"/>
              </a:rPr>
              <a:t> Add 2 mL of water after ~150 readings at the previous mass</a:t>
            </a:r>
          </a:p>
          <a:p>
            <a:pPr>
              <a:buFont typeface="+mj-lt"/>
              <a:buAutoNum type="arabicPeriod"/>
            </a:pPr>
            <a:r>
              <a:rPr lang="en-US" sz="2200" dirty="0">
                <a:effectLst/>
                <a:latin typeface="Helvetica" pitchFamily="2" charset="0"/>
              </a:rPr>
              <a:t> Repeat this until 100 mL of water has been added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27483-514B-C6F2-5D6A-C19DF282575F}"/>
              </a:ext>
            </a:extLst>
          </p:cNvPr>
          <p:cNvSpPr/>
          <p:nvPr/>
        </p:nvSpPr>
        <p:spPr>
          <a:xfrm>
            <a:off x="240631" y="3428243"/>
            <a:ext cx="1840832" cy="28153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D-DIN" panose="020B0504030202030204" pitchFamily="34" charset="77"/>
              </a:rPr>
              <a:t>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82320-1693-E6D3-6161-A24A63C54619}"/>
              </a:ext>
            </a:extLst>
          </p:cNvPr>
          <p:cNvSpPr/>
          <p:nvPr/>
        </p:nvSpPr>
        <p:spPr>
          <a:xfrm>
            <a:off x="421105" y="4505070"/>
            <a:ext cx="300789" cy="3007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3A0EC-A772-B40C-10B7-695F2F2848C5}"/>
              </a:ext>
            </a:extLst>
          </p:cNvPr>
          <p:cNvSpPr/>
          <p:nvPr/>
        </p:nvSpPr>
        <p:spPr>
          <a:xfrm>
            <a:off x="421105" y="5106649"/>
            <a:ext cx="300789" cy="300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B2BFCF-B01C-8084-F920-1FDC09C8B7D6}"/>
              </a:ext>
            </a:extLst>
          </p:cNvPr>
          <p:cNvSpPr/>
          <p:nvPr/>
        </p:nvSpPr>
        <p:spPr>
          <a:xfrm>
            <a:off x="421105" y="5708228"/>
            <a:ext cx="300789" cy="3007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2E8252-07DF-3C49-4926-BACC837F18F8}"/>
              </a:ext>
            </a:extLst>
          </p:cNvPr>
          <p:cNvSpPr/>
          <p:nvPr/>
        </p:nvSpPr>
        <p:spPr>
          <a:xfrm>
            <a:off x="421105" y="3897475"/>
            <a:ext cx="300789" cy="30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5E31F-DBFB-665C-567E-58A3EBE63EF0}"/>
              </a:ext>
            </a:extLst>
          </p:cNvPr>
          <p:cNvSpPr txBox="1"/>
          <p:nvPr/>
        </p:nvSpPr>
        <p:spPr>
          <a:xfrm>
            <a:off x="816139" y="3875234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8A73E-CBCF-8004-7186-100509361411}"/>
              </a:ext>
            </a:extLst>
          </p:cNvPr>
          <p:cNvSpPr txBox="1"/>
          <p:nvPr/>
        </p:nvSpPr>
        <p:spPr>
          <a:xfrm>
            <a:off x="816139" y="4470798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Elastomer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BC8F8-5D69-2CC5-916D-611324D6D1A1}"/>
              </a:ext>
            </a:extLst>
          </p:cNvPr>
          <p:cNvSpPr txBox="1"/>
          <p:nvPr/>
        </p:nvSpPr>
        <p:spPr>
          <a:xfrm>
            <a:off x="816138" y="506636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Magnet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BAD25E-02C4-29EB-0E14-3F5092FA2684}"/>
              </a:ext>
            </a:extLst>
          </p:cNvPr>
          <p:cNvSpPr txBox="1"/>
          <p:nvPr/>
        </p:nvSpPr>
        <p:spPr>
          <a:xfrm>
            <a:off x="806115" y="5679974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PCB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A6A2FBB-C668-B9BC-1B13-DDDE49A1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51" y="3611722"/>
            <a:ext cx="9652946" cy="24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2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F05D4E-6A64-EA13-29ED-C3420BB8BFAD}"/>
              </a:ext>
            </a:extLst>
          </p:cNvPr>
          <p:cNvCxnSpPr>
            <a:cxnSpLocks/>
          </p:cNvCxnSpPr>
          <p:nvPr/>
        </p:nvCxnSpPr>
        <p:spPr>
          <a:xfrm>
            <a:off x="3561935" y="5330927"/>
            <a:ext cx="1287117" cy="2646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A6C5F-5E71-EA16-A36A-D0A5ABFB6369}"/>
              </a:ext>
            </a:extLst>
          </p:cNvPr>
          <p:cNvCxnSpPr>
            <a:cxnSpLocks/>
          </p:cNvCxnSpPr>
          <p:nvPr/>
        </p:nvCxnSpPr>
        <p:spPr>
          <a:xfrm flipV="1">
            <a:off x="3561935" y="1553646"/>
            <a:ext cx="1287117" cy="25448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07FAF0E-3C56-2118-1C7F-A0207B504E09}"/>
              </a:ext>
            </a:extLst>
          </p:cNvPr>
          <p:cNvSpPr/>
          <p:nvPr/>
        </p:nvSpPr>
        <p:spPr>
          <a:xfrm>
            <a:off x="4744278" y="1126435"/>
            <a:ext cx="7354957" cy="52478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063DA67-9AC9-2C1D-E8FD-5BDA0B04B87A}"/>
              </a:ext>
            </a:extLst>
          </p:cNvPr>
          <p:cNvSpPr/>
          <p:nvPr/>
        </p:nvSpPr>
        <p:spPr>
          <a:xfrm>
            <a:off x="5539497" y="1305581"/>
            <a:ext cx="1164528" cy="3982278"/>
          </a:xfrm>
          <a:prstGeom prst="arc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B8D8B-D338-31AF-EC3B-CF6F6C5196B0}"/>
              </a:ext>
            </a:extLst>
          </p:cNvPr>
          <p:cNvSpPr txBox="1"/>
          <p:nvPr/>
        </p:nvSpPr>
        <p:spPr>
          <a:xfrm>
            <a:off x="2675906" y="158620"/>
            <a:ext cx="684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D-DIN" panose="020B0504030202030204" pitchFamily="34" charset="77"/>
              </a:rPr>
              <a:t>Magnetic Pressure Sensor</a:t>
            </a:r>
          </a:p>
        </p:txBody>
      </p:sp>
      <p:pic>
        <p:nvPicPr>
          <p:cNvPr id="1026" name="Picture 2" descr="497 Man Peeing Cliparts, Stock Vector and Royalty Free Man Peeing  Illustrations">
            <a:extLst>
              <a:ext uri="{FF2B5EF4-FFF2-40B4-BE49-F238E27FC236}">
                <a16:creationId xmlns:a16="http://schemas.microsoft.com/office/drawing/2014/main" id="{DF4CE993-BC6C-B7B0-641E-D8E0C668C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 t="14508" r="64186" b="11675"/>
          <a:stretch/>
        </p:blipFill>
        <p:spPr bwMode="auto">
          <a:xfrm>
            <a:off x="954349" y="1948070"/>
            <a:ext cx="2607585" cy="33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A23638B-A5F9-E700-5FEB-4FA5009D2D3B}"/>
              </a:ext>
            </a:extLst>
          </p:cNvPr>
          <p:cNvSpPr/>
          <p:nvPr/>
        </p:nvSpPr>
        <p:spPr>
          <a:xfrm>
            <a:off x="2010398" y="4227684"/>
            <a:ext cx="848140" cy="665922"/>
          </a:xfrm>
          <a:prstGeom prst="trapezoid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BF69A-0430-3C43-C9E5-CD51B1096C5F}"/>
              </a:ext>
            </a:extLst>
          </p:cNvPr>
          <p:cNvSpPr/>
          <p:nvPr/>
        </p:nvSpPr>
        <p:spPr>
          <a:xfrm>
            <a:off x="1758607" y="4893606"/>
            <a:ext cx="1351722" cy="2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1BE590-BA13-76B9-7407-6DD069C52CE4}"/>
              </a:ext>
            </a:extLst>
          </p:cNvPr>
          <p:cNvSpPr/>
          <p:nvPr/>
        </p:nvSpPr>
        <p:spPr>
          <a:xfrm>
            <a:off x="1506815" y="4098474"/>
            <a:ext cx="2055120" cy="12324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701311-D27F-2FFA-8FCD-68FBA692BAFF}"/>
              </a:ext>
            </a:extLst>
          </p:cNvPr>
          <p:cNvSpPr/>
          <p:nvPr/>
        </p:nvSpPr>
        <p:spPr>
          <a:xfrm>
            <a:off x="5193270" y="4893606"/>
            <a:ext cx="3021511" cy="503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Magnetometer</a:t>
            </a: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5FB12F70-7477-768F-7A76-1D47C1B8DD69}"/>
              </a:ext>
            </a:extLst>
          </p:cNvPr>
          <p:cNvSpPr/>
          <p:nvPr/>
        </p:nvSpPr>
        <p:spPr>
          <a:xfrm>
            <a:off x="5725028" y="3357841"/>
            <a:ext cx="1946413" cy="1528237"/>
          </a:xfrm>
          <a:prstGeom prst="trapezoi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Silicon Elastomer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23651B-E54B-3C5D-8629-9FCE4FD0CC0D}"/>
              </a:ext>
            </a:extLst>
          </p:cNvPr>
          <p:cNvSpPr/>
          <p:nvPr/>
        </p:nvSpPr>
        <p:spPr>
          <a:xfrm>
            <a:off x="6437957" y="3357841"/>
            <a:ext cx="516835" cy="18404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F0BA0A-702C-AE07-8034-46BE1E26A460}"/>
              </a:ext>
            </a:extLst>
          </p:cNvPr>
          <p:cNvSpPr txBox="1"/>
          <p:nvPr/>
        </p:nvSpPr>
        <p:spPr>
          <a:xfrm>
            <a:off x="5724394" y="2919691"/>
            <a:ext cx="214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D-DIN CONDENSED" panose="020B0504030202030204" pitchFamily="34" charset="77"/>
              </a:rPr>
              <a:t>Neodymium Magnet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48A01D-B44A-46A3-3626-B5A61E9AB915}"/>
              </a:ext>
            </a:extLst>
          </p:cNvPr>
          <p:cNvSpPr/>
          <p:nvPr/>
        </p:nvSpPr>
        <p:spPr>
          <a:xfrm>
            <a:off x="8839900" y="4893606"/>
            <a:ext cx="3021511" cy="503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Magnetometer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CF338B8F-5B53-CA1C-2217-0BF84D44CCCB}"/>
              </a:ext>
            </a:extLst>
          </p:cNvPr>
          <p:cNvSpPr/>
          <p:nvPr/>
        </p:nvSpPr>
        <p:spPr>
          <a:xfrm>
            <a:off x="9371658" y="3971070"/>
            <a:ext cx="1946413" cy="915008"/>
          </a:xfrm>
          <a:prstGeom prst="trapezoi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Silicon Elastomer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083C96-00B8-AF15-2C12-2FD237C29470}"/>
              </a:ext>
            </a:extLst>
          </p:cNvPr>
          <p:cNvSpPr/>
          <p:nvPr/>
        </p:nvSpPr>
        <p:spPr>
          <a:xfrm>
            <a:off x="10086446" y="3971070"/>
            <a:ext cx="516835" cy="18404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B69194-BAEB-81F8-61C6-20B0144A2E38}"/>
              </a:ext>
            </a:extLst>
          </p:cNvPr>
          <p:cNvSpPr txBox="1"/>
          <p:nvPr/>
        </p:nvSpPr>
        <p:spPr>
          <a:xfrm>
            <a:off x="9297318" y="3619571"/>
            <a:ext cx="214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D-DIN CONDENSED" panose="020B0504030202030204" pitchFamily="34" charset="77"/>
              </a:rPr>
              <a:t>Neodymium Magnet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063AF-029F-DB2F-5E5E-E4BF75263D3F}"/>
              </a:ext>
            </a:extLst>
          </p:cNvPr>
          <p:cNvSpPr txBox="1"/>
          <p:nvPr/>
        </p:nvSpPr>
        <p:spPr>
          <a:xfrm>
            <a:off x="6428530" y="1305581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-DIN CONDENSED" panose="020B0504030202030204" pitchFamily="34" charset="77"/>
              </a:rPr>
              <a:t>Urine Stream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505B60-DFEB-97C6-2C5D-DADC2E729BCF}"/>
              </a:ext>
            </a:extLst>
          </p:cNvPr>
          <p:cNvCxnSpPr>
            <a:cxnSpLocks/>
          </p:cNvCxnSpPr>
          <p:nvPr/>
        </p:nvCxnSpPr>
        <p:spPr>
          <a:xfrm>
            <a:off x="6696374" y="3344529"/>
            <a:ext cx="0" cy="5755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223A71-2E1F-DD64-DCFF-5D11268DE3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84152" y="3070131"/>
            <a:ext cx="0" cy="5755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3C7EC4-EAE6-9EF5-EEDF-622953B34D24}"/>
              </a:ext>
            </a:extLst>
          </p:cNvPr>
          <p:cNvCxnSpPr>
            <a:cxnSpLocks/>
          </p:cNvCxnSpPr>
          <p:nvPr/>
        </p:nvCxnSpPr>
        <p:spPr>
          <a:xfrm>
            <a:off x="6726822" y="3377127"/>
            <a:ext cx="423156" cy="3459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039CC4A-AFD6-565F-9C00-CF01B9B0F595}"/>
              </a:ext>
            </a:extLst>
          </p:cNvPr>
          <p:cNvSpPr txBox="1"/>
          <p:nvPr/>
        </p:nvSpPr>
        <p:spPr>
          <a:xfrm>
            <a:off x="7213209" y="3192461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D-DIN CONDENSED" panose="020B0504030202030204" pitchFamily="34" charset="77"/>
              </a:rPr>
              <a:t>F</a:t>
            </a:r>
            <a:r>
              <a:rPr lang="en-US" b="1" baseline="-25000" dirty="0">
                <a:solidFill>
                  <a:srgbClr val="FF0000"/>
                </a:solidFill>
                <a:latin typeface="D-DIN CONDENSED" panose="020B0504030202030204" pitchFamily="34" charset="77"/>
              </a:rPr>
              <a:t>x</a:t>
            </a:r>
            <a:endParaRPr lang="en-US" b="1" dirty="0">
              <a:solidFill>
                <a:srgbClr val="FF0000"/>
              </a:solidFill>
              <a:latin typeface="D-DIN CONDENSED" panose="020B0504030202030204" pitchFamily="34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5B9905-44AE-55B2-7592-89236315D8E3}"/>
              </a:ext>
            </a:extLst>
          </p:cNvPr>
          <p:cNvSpPr txBox="1"/>
          <p:nvPr/>
        </p:nvSpPr>
        <p:spPr>
          <a:xfrm>
            <a:off x="7046643" y="3557583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D-DIN CONDENSED" panose="020B0504030202030204" pitchFamily="34" charset="77"/>
              </a:rPr>
              <a:t>F</a:t>
            </a:r>
            <a:r>
              <a:rPr lang="en-US" b="1" baseline="-25000" dirty="0">
                <a:solidFill>
                  <a:srgbClr val="FF0000"/>
                </a:solidFill>
                <a:latin typeface="D-DIN CONDENSED" panose="020B0504030202030204" pitchFamily="34" charset="77"/>
              </a:rPr>
              <a:t>y</a:t>
            </a:r>
            <a:endParaRPr lang="en-US" b="1" dirty="0">
              <a:solidFill>
                <a:srgbClr val="FF0000"/>
              </a:solidFill>
              <a:latin typeface="D-DIN CONDENSED" panose="020B0504030202030204" pitchFamily="34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8E8CA3-F02E-FB5E-2DD8-F44FDDACAB92}"/>
              </a:ext>
            </a:extLst>
          </p:cNvPr>
          <p:cNvSpPr txBox="1"/>
          <p:nvPr/>
        </p:nvSpPr>
        <p:spPr>
          <a:xfrm>
            <a:off x="6238142" y="3556308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D-DIN CONDENSED" panose="020B0504030202030204" pitchFamily="34" charset="77"/>
              </a:rPr>
              <a:t>F</a:t>
            </a:r>
            <a:r>
              <a:rPr lang="en-US" b="1" baseline="-25000" dirty="0">
                <a:solidFill>
                  <a:srgbClr val="FF0000"/>
                </a:solidFill>
                <a:latin typeface="D-DIN CONDENSED" panose="020B0504030202030204" pitchFamily="34" charset="77"/>
              </a:rPr>
              <a:t>z</a:t>
            </a:r>
            <a:endParaRPr lang="en-US" b="1" dirty="0">
              <a:solidFill>
                <a:srgbClr val="FF0000"/>
              </a:solidFill>
              <a:latin typeface="D-DIN CONDENSED" panose="020B0504030202030204" pitchFamily="34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6D5081-65C9-7CB3-AE13-D3634CCC52E7}"/>
              </a:ext>
            </a:extLst>
          </p:cNvPr>
          <p:cNvSpPr txBox="1"/>
          <p:nvPr/>
        </p:nvSpPr>
        <p:spPr>
          <a:xfrm>
            <a:off x="7608085" y="3793308"/>
            <a:ext cx="168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Deformation</a:t>
            </a:r>
          </a:p>
        </p:txBody>
      </p:sp>
      <p:sp>
        <p:nvSpPr>
          <p:cNvPr id="39" name="Striped Right Arrow 38">
            <a:extLst>
              <a:ext uri="{FF2B5EF4-FFF2-40B4-BE49-F238E27FC236}">
                <a16:creationId xmlns:a16="http://schemas.microsoft.com/office/drawing/2014/main" id="{9361C9A5-9CBD-93F2-8491-B4160B35A9EB}"/>
              </a:ext>
            </a:extLst>
          </p:cNvPr>
          <p:cNvSpPr/>
          <p:nvPr/>
        </p:nvSpPr>
        <p:spPr>
          <a:xfrm>
            <a:off x="7981315" y="4182023"/>
            <a:ext cx="1020216" cy="493102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A76601EF-D2EB-705C-3E61-6B87106F6263}"/>
              </a:ext>
            </a:extLst>
          </p:cNvPr>
          <p:cNvSpPr/>
          <p:nvPr/>
        </p:nvSpPr>
        <p:spPr>
          <a:xfrm>
            <a:off x="5103748" y="3429000"/>
            <a:ext cx="516835" cy="1457078"/>
          </a:xfrm>
          <a:prstGeom prst="leftBrace">
            <a:avLst>
              <a:gd name="adj1" fmla="val 33974"/>
              <a:gd name="adj2" fmla="val 5087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6E2A48-74C6-6CAA-AE74-89E7A2E84486}"/>
              </a:ext>
            </a:extLst>
          </p:cNvPr>
          <p:cNvSpPr txBox="1"/>
          <p:nvPr/>
        </p:nvSpPr>
        <p:spPr>
          <a:xfrm>
            <a:off x="4626001" y="3965396"/>
            <a:ext cx="68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D-DIN CONDENSED" panose="020B0504030202030204" pitchFamily="34" charset="77"/>
              </a:rPr>
              <a:t>d</a:t>
            </a:r>
            <a:r>
              <a:rPr lang="en-US" b="1" baseline="-25000" dirty="0">
                <a:solidFill>
                  <a:schemeClr val="accent1"/>
                </a:solidFill>
                <a:latin typeface="D-DIN CONDENSED" panose="020B0504030202030204" pitchFamily="34" charset="77"/>
              </a:rPr>
              <a:t>1</a:t>
            </a:r>
            <a:endParaRPr lang="en-US" b="1" dirty="0">
              <a:solidFill>
                <a:schemeClr val="accent1"/>
              </a:solidFill>
              <a:latin typeface="D-DIN CONDENSED" panose="020B0504030202030204" pitchFamily="34" charset="77"/>
            </a:endParaRP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D7A3841F-DEF6-5375-65E7-9725750DC32E}"/>
              </a:ext>
            </a:extLst>
          </p:cNvPr>
          <p:cNvSpPr/>
          <p:nvPr/>
        </p:nvSpPr>
        <p:spPr>
          <a:xfrm rot="10800000">
            <a:off x="11378939" y="3978598"/>
            <a:ext cx="415364" cy="915008"/>
          </a:xfrm>
          <a:prstGeom prst="leftBrace">
            <a:avLst>
              <a:gd name="adj1" fmla="val 33974"/>
              <a:gd name="adj2" fmla="val 5087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D-DIN CONDENSED" panose="020B0504030202030204" pitchFamily="34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70B51-7C5A-7E15-D8F3-43F178711D75}"/>
              </a:ext>
            </a:extLst>
          </p:cNvPr>
          <p:cNvSpPr txBox="1"/>
          <p:nvPr/>
        </p:nvSpPr>
        <p:spPr>
          <a:xfrm>
            <a:off x="11590603" y="4205357"/>
            <a:ext cx="68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D-DIN CONDENSED" panose="020B0504030202030204" pitchFamily="34" charset="77"/>
              </a:rPr>
              <a:t>d</a:t>
            </a:r>
            <a:r>
              <a:rPr lang="en-US" b="1" baseline="-25000" dirty="0">
                <a:solidFill>
                  <a:schemeClr val="accent1"/>
                </a:solidFill>
                <a:latin typeface="D-DIN CONDENSED" panose="020B0504030202030204" pitchFamily="34" charset="77"/>
              </a:rPr>
              <a:t>2</a:t>
            </a:r>
            <a:endParaRPr lang="en-US" b="1" dirty="0">
              <a:solidFill>
                <a:schemeClr val="accent1"/>
              </a:solidFill>
              <a:latin typeface="D-DIN CONDENSED" panose="020B0504030202030204" pitchFamily="34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CED7CE-280B-E4F2-79BD-B13B4CC621E7}"/>
              </a:ext>
            </a:extLst>
          </p:cNvPr>
          <p:cNvSpPr txBox="1"/>
          <p:nvPr/>
        </p:nvSpPr>
        <p:spPr>
          <a:xfrm>
            <a:off x="4756821" y="5389821"/>
            <a:ext cx="7382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Force from urine stream causes shear and normal stress on elastomer, bringing the magnet closer/farther from the magnetometer. Magnetic field changes then corresponds to applied force</a:t>
            </a:r>
          </a:p>
        </p:txBody>
      </p:sp>
    </p:spTree>
    <p:extLst>
      <p:ext uri="{BB962C8B-B14F-4D97-AF65-F5344CB8AC3E}">
        <p14:creationId xmlns:p14="http://schemas.microsoft.com/office/powerpoint/2010/main" val="3639067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61FAEB-D464-CBF0-95DB-5176DEE63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054"/>
            <a:ext cx="10515600" cy="2879222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200" b="0" i="0" dirty="0">
                <a:effectLst/>
                <a:latin typeface="Helvetica" pitchFamily="2" charset="0"/>
              </a:rPr>
              <a:t> Measure out 100 mL of water using the graduated cylinder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effectLst/>
                <a:latin typeface="Helvetica" pitchFamily="2" charset="0"/>
              </a:rPr>
              <a:t> Inject the water onto the elastomer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effectLst/>
                <a:latin typeface="Helvetica" pitchFamily="2" charset="0"/>
              </a:rPr>
              <a:t> Record the measured B-field value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effectLst/>
                <a:latin typeface="Helvetica" pitchFamily="2" charset="0"/>
              </a:rPr>
              <a:t> Using the polynomial fit from the calibration, calculate the predicted water mass from the B-field value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effectLst/>
                <a:latin typeface="Helvetica" pitchFamily="2" charset="0"/>
              </a:rPr>
              <a:t> Repeat this for 6 trials and compare to true value of 100 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4F8D49-2B64-89F3-9F4B-6879F2D82354}"/>
              </a:ext>
            </a:extLst>
          </p:cNvPr>
          <p:cNvSpPr/>
          <p:nvPr/>
        </p:nvSpPr>
        <p:spPr>
          <a:xfrm>
            <a:off x="240631" y="3814011"/>
            <a:ext cx="1840832" cy="28153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D-DIN" panose="020B0504030202030204" pitchFamily="34" charset="77"/>
              </a:rPr>
              <a:t>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1659E5-B3B6-315B-00FD-C85BCD54DBA0}"/>
              </a:ext>
            </a:extLst>
          </p:cNvPr>
          <p:cNvSpPr/>
          <p:nvPr/>
        </p:nvSpPr>
        <p:spPr>
          <a:xfrm>
            <a:off x="421105" y="4890838"/>
            <a:ext cx="300789" cy="3007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94DB4A-662E-C088-784F-A1C395877D0B}"/>
              </a:ext>
            </a:extLst>
          </p:cNvPr>
          <p:cNvSpPr/>
          <p:nvPr/>
        </p:nvSpPr>
        <p:spPr>
          <a:xfrm>
            <a:off x="421105" y="5492417"/>
            <a:ext cx="300789" cy="300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EDE78F-2715-88C9-BD88-82DE96039383}"/>
              </a:ext>
            </a:extLst>
          </p:cNvPr>
          <p:cNvSpPr/>
          <p:nvPr/>
        </p:nvSpPr>
        <p:spPr>
          <a:xfrm>
            <a:off x="421105" y="6093996"/>
            <a:ext cx="300789" cy="3007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DF7B60-A5CD-C56D-64E0-77CD83BEF710}"/>
              </a:ext>
            </a:extLst>
          </p:cNvPr>
          <p:cNvSpPr/>
          <p:nvPr/>
        </p:nvSpPr>
        <p:spPr>
          <a:xfrm>
            <a:off x="421105" y="4283243"/>
            <a:ext cx="300789" cy="30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-DIN Condensed" panose="020B050403020203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2924A-B427-F2CF-9E4B-5B6791B5C1AC}"/>
              </a:ext>
            </a:extLst>
          </p:cNvPr>
          <p:cNvSpPr txBox="1"/>
          <p:nvPr/>
        </p:nvSpPr>
        <p:spPr>
          <a:xfrm>
            <a:off x="816139" y="426100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84CEB6-52D5-3B46-DD75-E61DB159101D}"/>
              </a:ext>
            </a:extLst>
          </p:cNvPr>
          <p:cNvSpPr txBox="1"/>
          <p:nvPr/>
        </p:nvSpPr>
        <p:spPr>
          <a:xfrm>
            <a:off x="816139" y="4856566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Elastomer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AB5BD-0BE3-4208-061E-2A06D5A050C2}"/>
              </a:ext>
            </a:extLst>
          </p:cNvPr>
          <p:cNvSpPr txBox="1"/>
          <p:nvPr/>
        </p:nvSpPr>
        <p:spPr>
          <a:xfrm>
            <a:off x="816138" y="5452130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Magnet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48BA8-54EB-95E1-67F7-23D03B6AF075}"/>
              </a:ext>
            </a:extLst>
          </p:cNvPr>
          <p:cNvSpPr txBox="1"/>
          <p:nvPr/>
        </p:nvSpPr>
        <p:spPr>
          <a:xfrm>
            <a:off x="806115" y="606574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-DIN Condensed" panose="020B0504030202030204" pitchFamily="34" charset="77"/>
              </a:rPr>
              <a:t>PCB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9E06FE1-4118-339D-9068-7A31DB1B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Static Water Test Procedure V2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845519-2D7B-ACC2-9947-FCF30446B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98" y="3740504"/>
            <a:ext cx="2500229" cy="2888896"/>
          </a:xfrm>
          <a:prstGeom prst="rect">
            <a:avLst/>
          </a:prstGeom>
        </p:spPr>
      </p:pic>
      <p:sp>
        <p:nvSpPr>
          <p:cNvPr id="20" name="Chevron 19">
            <a:extLst>
              <a:ext uri="{FF2B5EF4-FFF2-40B4-BE49-F238E27FC236}">
                <a16:creationId xmlns:a16="http://schemas.microsoft.com/office/drawing/2014/main" id="{5728FA42-081F-2BF1-F414-7E5D1B594097}"/>
              </a:ext>
            </a:extLst>
          </p:cNvPr>
          <p:cNvSpPr/>
          <p:nvPr/>
        </p:nvSpPr>
        <p:spPr>
          <a:xfrm>
            <a:off x="4982244" y="4975970"/>
            <a:ext cx="794084" cy="95231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FE2D38-17F7-E3B7-FFF1-5436D1B3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76328" y="4475303"/>
            <a:ext cx="2391944" cy="2153134"/>
          </a:xfrm>
          <a:prstGeom prst="rect">
            <a:avLst/>
          </a:prstGeom>
        </p:spPr>
      </p:pic>
      <p:sp>
        <p:nvSpPr>
          <p:cNvPr id="23" name="Chevron 22">
            <a:extLst>
              <a:ext uri="{FF2B5EF4-FFF2-40B4-BE49-F238E27FC236}">
                <a16:creationId xmlns:a16="http://schemas.microsoft.com/office/drawing/2014/main" id="{87282432-305C-E790-470C-FE4751E8ED0E}"/>
              </a:ext>
            </a:extLst>
          </p:cNvPr>
          <p:cNvSpPr/>
          <p:nvPr/>
        </p:nvSpPr>
        <p:spPr>
          <a:xfrm>
            <a:off x="8301789" y="4975970"/>
            <a:ext cx="794084" cy="95231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E53F9B-8E74-E971-5E6E-5FA825C4E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873" y="4092746"/>
            <a:ext cx="3008139" cy="27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95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EB1F-8BDD-1537-2E5A-8BF9C5754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3" y="68792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1ACD6-68A7-EFE9-0C0E-BFE7B301C8FA}"/>
              </a:ext>
            </a:extLst>
          </p:cNvPr>
          <p:cNvSpPr txBox="1"/>
          <p:nvPr/>
        </p:nvSpPr>
        <p:spPr>
          <a:xfrm>
            <a:off x="829733" y="1170213"/>
            <a:ext cx="107837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While debugging to find the weak points of the design, I noticed that the sensor readings oscillate as shown below. The previous procedure did not account for this oscillation. To address this issue, I implemented a digital filter algorithm (exponential moving average), which increased the r</a:t>
            </a:r>
            <a:r>
              <a:rPr lang="en-US" sz="2000" baseline="30000" dirty="0">
                <a:latin typeface="Helvetica" pitchFamily="2" charset="0"/>
              </a:rPr>
              <a:t>2</a:t>
            </a:r>
            <a:r>
              <a:rPr lang="en-US" sz="2000" dirty="0">
                <a:latin typeface="Helvetica" pitchFamily="2" charset="0"/>
              </a:rPr>
              <a:t> value to ~0.997.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40561-5505-6999-CD75-75011450B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796" y="2638246"/>
            <a:ext cx="5865962" cy="4055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B93C50-7022-6AB2-DA32-9CDB468C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01" y="3069669"/>
            <a:ext cx="4538704" cy="3315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28C5B7-78B5-ED9F-0265-89226000906A}"/>
              </a:ext>
            </a:extLst>
          </p:cNvPr>
          <p:cNvSpPr txBox="1"/>
          <p:nvPr/>
        </p:nvSpPr>
        <p:spPr>
          <a:xfrm>
            <a:off x="1879601" y="2694722"/>
            <a:ext cx="252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Oscillating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C965D-C506-6D48-1465-2AE17378183F}"/>
              </a:ext>
            </a:extLst>
          </p:cNvPr>
          <p:cNvSpPr txBox="1"/>
          <p:nvPr/>
        </p:nvSpPr>
        <p:spPr>
          <a:xfrm>
            <a:off x="7287244" y="2244066"/>
            <a:ext cx="252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Cleaned Data</a:t>
            </a:r>
          </a:p>
        </p:txBody>
      </p:sp>
    </p:spTree>
    <p:extLst>
      <p:ext uri="{BB962C8B-B14F-4D97-AF65-F5344CB8AC3E}">
        <p14:creationId xmlns:p14="http://schemas.microsoft.com/office/powerpoint/2010/main" val="3597603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6D5479-158D-AB5F-5FEB-3C5C9766A901}"/>
                  </a:ext>
                </a:extLst>
              </p:cNvPr>
              <p:cNvSpPr txBox="1"/>
              <p:nvPr/>
            </p:nvSpPr>
            <p:spPr>
              <a:xfrm>
                <a:off x="529164" y="956109"/>
                <a:ext cx="544406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D-DIN CONDENSED" panose="020B0504030202030204" pitchFamily="34" charset="77"/>
                  </a:rPr>
                  <a:t>Exponential Moving Average Algorithm</a:t>
                </a:r>
              </a:p>
              <a:p>
                <a:endParaRPr lang="en-US" sz="2000" b="1" dirty="0">
                  <a:latin typeface="D-DIN CONDENSED" panose="020B0504030202030204" pitchFamily="34" charset="77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6D5479-158D-AB5F-5FEB-3C5C9766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64" y="956109"/>
                <a:ext cx="5444067" cy="1138773"/>
              </a:xfrm>
              <a:prstGeom prst="rect">
                <a:avLst/>
              </a:prstGeom>
              <a:blipFill>
                <a:blip r:embed="rId2"/>
                <a:stretch>
                  <a:fillRect t="-5495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2212FA-5BD9-6AD3-EDFA-B4629499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65" y="2566461"/>
            <a:ext cx="5073503" cy="3005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E39196-0CEC-8ED9-44FA-04D8C55B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770" y="117474"/>
            <a:ext cx="4902200" cy="311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EB4988-562D-AAAB-6D80-F3229EBA9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770" y="3629026"/>
            <a:ext cx="4902200" cy="3111500"/>
          </a:xfrm>
          <a:prstGeom prst="rect">
            <a:avLst/>
          </a:prstGeom>
        </p:spPr>
      </p:pic>
      <p:sp>
        <p:nvSpPr>
          <p:cNvPr id="15" name="U-Turn Arrow 14">
            <a:extLst>
              <a:ext uri="{FF2B5EF4-FFF2-40B4-BE49-F238E27FC236}">
                <a16:creationId xmlns:a16="http://schemas.microsoft.com/office/drawing/2014/main" id="{BBA1A232-3621-63A7-0106-AF7495979740}"/>
              </a:ext>
            </a:extLst>
          </p:cNvPr>
          <p:cNvSpPr/>
          <p:nvPr/>
        </p:nvSpPr>
        <p:spPr>
          <a:xfrm rot="5400000">
            <a:off x="10452099" y="3264323"/>
            <a:ext cx="1786467" cy="451630"/>
          </a:xfrm>
          <a:prstGeom prst="uturnArrow">
            <a:avLst>
              <a:gd name="adj1" fmla="val 29498"/>
              <a:gd name="adj2" fmla="val 25000"/>
              <a:gd name="adj3" fmla="val 30680"/>
              <a:gd name="adj4" fmla="val 69320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467F2-0C47-E9C2-ECA9-84FD851C4425}"/>
              </a:ext>
            </a:extLst>
          </p:cNvPr>
          <p:cNvSpPr txBox="1"/>
          <p:nvPr/>
        </p:nvSpPr>
        <p:spPr>
          <a:xfrm rot="5400000">
            <a:off x="11340947" y="3244334"/>
            <a:ext cx="82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777126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D1A0A-5EC4-B60A-C5E8-50724473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234949"/>
            <a:ext cx="5753100" cy="361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2A316-C1B1-2BA9-9B39-D2349E12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49076"/>
            <a:ext cx="49530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1C01B-D10C-1F9B-310C-7FB63F035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50" y="3849076"/>
            <a:ext cx="49022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6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986E-16A3-ECD5-FD05-363A7BE0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34F5-0894-7132-488B-36AD1D2E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575800" cy="4829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Helvetica" pitchFamily="2" charset="0"/>
              </a:rPr>
              <a:t>After conducting more rigorous tests, I found that this high correlation is attributed to the drift, not the actual mass reading.</a:t>
            </a:r>
          </a:p>
          <a:p>
            <a:pPr marL="0" indent="0">
              <a:buNone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D-DIN CONDENSED" panose="020B0504030202030204" pitchFamily="34" charset="77"/>
              </a:rPr>
              <a:t>False Negative Test </a:t>
            </a:r>
            <a:r>
              <a:rPr lang="en-US" sz="2000" dirty="0">
                <a:latin typeface="Helvetica" pitchFamily="2" charset="0"/>
              </a:rPr>
              <a:t>– Did not add any water, but results show a large drift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D-DIN CONDENSED" panose="020B0504030202030204" pitchFamily="34" charset="77"/>
              </a:rPr>
              <a:t>Reverse Test </a:t>
            </a:r>
            <a:r>
              <a:rPr lang="en-US" sz="2000" dirty="0">
                <a:latin typeface="Helvetica" pitchFamily="2" charset="0"/>
              </a:rPr>
              <a:t>– Started with 100g of water and started removing mass, but curve was still the same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D-DIN CONDENSED" panose="020B0504030202030204" pitchFamily="34" charset="77"/>
              </a:rPr>
              <a:t>Long Term False Negative Test </a:t>
            </a:r>
            <a:r>
              <a:rPr lang="en-US" sz="2000" dirty="0">
                <a:latin typeface="Helvetica" pitchFamily="2" charset="0"/>
              </a:rPr>
              <a:t>– Same as #1, except I ran the experiment for an entire day (over 1.1 million data points). Curve displays low frequency sinusoidal noise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b="1" dirty="0">
                <a:latin typeface="D-DIN CONDENSED" panose="020B0504030202030204" pitchFamily="34" charset="77"/>
              </a:rPr>
              <a:t>Ground Test </a:t>
            </a:r>
            <a:r>
              <a:rPr lang="en-US" sz="2000" dirty="0">
                <a:latin typeface="Helvetica" pitchFamily="2" charset="0"/>
              </a:rPr>
              <a:t>– Measured magnetometer readings without including the elastomer</a:t>
            </a:r>
          </a:p>
        </p:txBody>
      </p:sp>
    </p:spTree>
    <p:extLst>
      <p:ext uri="{BB962C8B-B14F-4D97-AF65-F5344CB8AC3E}">
        <p14:creationId xmlns:p14="http://schemas.microsoft.com/office/powerpoint/2010/main" val="2611473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E6410-3180-C435-361E-930FA151DA86}"/>
              </a:ext>
            </a:extLst>
          </p:cNvPr>
          <p:cNvSpPr txBox="1"/>
          <p:nvPr/>
        </p:nvSpPr>
        <p:spPr>
          <a:xfrm>
            <a:off x="2076450" y="4953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D-DIN CONDENSED" panose="020B0504030202030204" pitchFamily="34" charset="77"/>
              </a:rPr>
              <a:t>False Negative Test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52CB0-5C67-CB8F-358E-2275C2D7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607"/>
            <a:ext cx="5930900" cy="3512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1419EC-0B62-9B99-D9EE-AB0E2245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8718"/>
            <a:ext cx="5930900" cy="35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77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E6410-3180-C435-361E-930FA151DA86}"/>
              </a:ext>
            </a:extLst>
          </p:cNvPr>
          <p:cNvSpPr txBox="1"/>
          <p:nvPr/>
        </p:nvSpPr>
        <p:spPr>
          <a:xfrm>
            <a:off x="2076450" y="4953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D-DIN CONDENSED" panose="020B0504030202030204" pitchFamily="34" charset="77"/>
              </a:rPr>
              <a:t>Reverse Test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AD056-7C6D-DA67-4E4E-9F0B3C21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550"/>
            <a:ext cx="6250214" cy="3702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8B2C72-1738-7454-355B-8AD923DB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214" y="1981200"/>
            <a:ext cx="5782898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83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837AB-4908-4A36-DCBA-A89FDD22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184"/>
            <a:ext cx="5996262" cy="3551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124A2-4958-D067-FEFD-A152DE19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62" y="1611260"/>
            <a:ext cx="6200775" cy="3635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4E6410-3180-C435-361E-930FA151DA86}"/>
              </a:ext>
            </a:extLst>
          </p:cNvPr>
          <p:cNvSpPr txBox="1"/>
          <p:nvPr/>
        </p:nvSpPr>
        <p:spPr>
          <a:xfrm>
            <a:off x="2076450" y="4953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D-DIN CONDENSED" panose="020B0504030202030204" pitchFamily="34" charset="77"/>
              </a:rPr>
              <a:t>Long Term False Negative Test Results</a:t>
            </a:r>
          </a:p>
        </p:txBody>
      </p:sp>
    </p:spTree>
    <p:extLst>
      <p:ext uri="{BB962C8B-B14F-4D97-AF65-F5344CB8AC3E}">
        <p14:creationId xmlns:p14="http://schemas.microsoft.com/office/powerpoint/2010/main" val="1655711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E6410-3180-C435-361E-930FA151DA86}"/>
              </a:ext>
            </a:extLst>
          </p:cNvPr>
          <p:cNvSpPr txBox="1"/>
          <p:nvPr/>
        </p:nvSpPr>
        <p:spPr>
          <a:xfrm>
            <a:off x="2076450" y="495300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D-DIN CONDENSED" panose="020B0504030202030204" pitchFamily="34" charset="77"/>
              </a:rPr>
              <a:t>Ground Test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2372A9-DA23-9A44-7B49-6BB95C84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16049"/>
            <a:ext cx="8039099" cy="478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6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4E6410-3180-C435-361E-930FA151DA86}"/>
              </a:ext>
            </a:extLst>
          </p:cNvPr>
          <p:cNvSpPr txBox="1"/>
          <p:nvPr/>
        </p:nvSpPr>
        <p:spPr>
          <a:xfrm>
            <a:off x="2076450" y="1168791"/>
            <a:ext cx="803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D-DIN CONDENSED" panose="020B0504030202030204" pitchFamily="34" charset="77"/>
              </a:rPr>
              <a:t>Long Term Ground Test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EE65D-4A95-B647-D338-0A63D8894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068"/>
            <a:ext cx="5793363" cy="3449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5514C-9640-39D1-F212-89264CDCD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070" y="2240068"/>
            <a:ext cx="5823225" cy="344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magnetic sensor&#10;&#10;Description automatically generated with low confidence">
            <a:extLst>
              <a:ext uri="{FF2B5EF4-FFF2-40B4-BE49-F238E27FC236}">
                <a16:creationId xmlns:a16="http://schemas.microsoft.com/office/drawing/2014/main" id="{308F1873-6418-7414-77D9-4BC33267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48" y="984538"/>
            <a:ext cx="8908704" cy="48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59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986E-16A3-ECD5-FD05-363A7BE0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Discussion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C96A15-AB4A-483C-008F-A37C2CC731DE}"/>
              </a:ext>
            </a:extLst>
          </p:cNvPr>
          <p:cNvSpPr/>
          <p:nvPr/>
        </p:nvSpPr>
        <p:spPr>
          <a:xfrm>
            <a:off x="711200" y="1600200"/>
            <a:ext cx="2222500" cy="2222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45D804-B393-6049-73FE-7875B901EF3E}"/>
              </a:ext>
            </a:extLst>
          </p:cNvPr>
          <p:cNvSpPr/>
          <p:nvPr/>
        </p:nvSpPr>
        <p:spPr>
          <a:xfrm>
            <a:off x="4984750" y="1600200"/>
            <a:ext cx="2222500" cy="2222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9C2E0F-13B6-11FD-A561-194B867AFE00}"/>
              </a:ext>
            </a:extLst>
          </p:cNvPr>
          <p:cNvSpPr/>
          <p:nvPr/>
        </p:nvSpPr>
        <p:spPr>
          <a:xfrm>
            <a:off x="9131300" y="1600200"/>
            <a:ext cx="2222500" cy="2222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D86E9-9CB6-382F-B127-68FD73401574}"/>
              </a:ext>
            </a:extLst>
          </p:cNvPr>
          <p:cNvSpPr/>
          <p:nvPr/>
        </p:nvSpPr>
        <p:spPr>
          <a:xfrm>
            <a:off x="711200" y="4251325"/>
            <a:ext cx="2222500" cy="2222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618D32-EE0C-AAAA-1827-3DDC7CBA09E1}"/>
              </a:ext>
            </a:extLst>
          </p:cNvPr>
          <p:cNvSpPr/>
          <p:nvPr/>
        </p:nvSpPr>
        <p:spPr>
          <a:xfrm>
            <a:off x="4984750" y="4251325"/>
            <a:ext cx="2222500" cy="2222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ECA607-E901-90A4-C692-BC19EAAF98A4}"/>
              </a:ext>
            </a:extLst>
          </p:cNvPr>
          <p:cNvSpPr/>
          <p:nvPr/>
        </p:nvSpPr>
        <p:spPr>
          <a:xfrm>
            <a:off x="9131300" y="4251325"/>
            <a:ext cx="2222500" cy="2222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EF74EC-A5F6-6695-B893-1D4623E15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b="21197"/>
          <a:stretch/>
        </p:blipFill>
        <p:spPr>
          <a:xfrm>
            <a:off x="838200" y="1947808"/>
            <a:ext cx="1879600" cy="1481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F0DE79-1FEE-8235-7311-081EC4CD439F}"/>
              </a:ext>
            </a:extLst>
          </p:cNvPr>
          <p:cNvSpPr txBox="1"/>
          <p:nvPr/>
        </p:nvSpPr>
        <p:spPr>
          <a:xfrm>
            <a:off x="1216025" y="1710366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D-DIN CONDENSED" panose="020B0504030202030204" pitchFamily="34" charset="77"/>
              </a:rPr>
              <a:t>Sine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8E02A-25A2-7304-8FAD-74ED74558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b="13000"/>
          <a:stretch/>
        </p:blipFill>
        <p:spPr>
          <a:xfrm>
            <a:off x="5365750" y="2290445"/>
            <a:ext cx="1460500" cy="1270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A9EC89-29D9-04C9-9A4F-9D3112060276}"/>
              </a:ext>
            </a:extLst>
          </p:cNvPr>
          <p:cNvSpPr txBox="1"/>
          <p:nvPr/>
        </p:nvSpPr>
        <p:spPr>
          <a:xfrm>
            <a:off x="5489575" y="1710366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D-DIN CONDENSED" panose="020B0504030202030204" pitchFamily="34" charset="77"/>
              </a:rPr>
              <a:t>Power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E4713D-1B2D-DA35-31E1-21D763C15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b="13429"/>
          <a:stretch/>
        </p:blipFill>
        <p:spPr>
          <a:xfrm>
            <a:off x="9613900" y="2381530"/>
            <a:ext cx="1257300" cy="10884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DA9477-7BE2-EB89-3A73-C7C1F9B70313}"/>
              </a:ext>
            </a:extLst>
          </p:cNvPr>
          <p:cNvSpPr txBox="1"/>
          <p:nvPr/>
        </p:nvSpPr>
        <p:spPr>
          <a:xfrm>
            <a:off x="9636125" y="1728956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D-DIN CONDENSED" panose="020B0504030202030204" pitchFamily="34" charset="77"/>
              </a:rPr>
              <a:t>Wiring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60F033-0244-52BA-3A2F-91D10FE23C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15429"/>
          <a:stretch/>
        </p:blipFill>
        <p:spPr>
          <a:xfrm>
            <a:off x="1025525" y="4943475"/>
            <a:ext cx="1504950" cy="12727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2BA78E-91AF-75B3-65A4-99F2E3B79794}"/>
              </a:ext>
            </a:extLst>
          </p:cNvPr>
          <p:cNvSpPr txBox="1"/>
          <p:nvPr/>
        </p:nvSpPr>
        <p:spPr>
          <a:xfrm>
            <a:off x="1171575" y="4420255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D-DIN CONDENSED" panose="020B0504030202030204" pitchFamily="34" charset="77"/>
              </a:rPr>
              <a:t>Filter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C8EA51-EBC5-18BC-D71D-18468172FC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21143"/>
          <a:stretch/>
        </p:blipFill>
        <p:spPr>
          <a:xfrm>
            <a:off x="5255516" y="4883526"/>
            <a:ext cx="1680968" cy="13255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E63556-D55D-BBD0-75E6-AD02144894D7}"/>
              </a:ext>
            </a:extLst>
          </p:cNvPr>
          <p:cNvSpPr txBox="1"/>
          <p:nvPr/>
        </p:nvSpPr>
        <p:spPr>
          <a:xfrm>
            <a:off x="5489575" y="4466620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D-DIN CONDENSED" panose="020B0504030202030204" pitchFamily="34" charset="77"/>
              </a:rPr>
              <a:t>Casing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636B68-3305-9063-A9BC-AB0525CF97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</a:blip>
          <a:srcRect b="14222"/>
          <a:stretch/>
        </p:blipFill>
        <p:spPr>
          <a:xfrm>
            <a:off x="6551183" y="4735111"/>
            <a:ext cx="550134" cy="4718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6488EA-6ABA-FF59-598E-33A5FE852A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</a:blip>
          <a:srcRect b="14667"/>
          <a:stretch/>
        </p:blipFill>
        <p:spPr>
          <a:xfrm>
            <a:off x="9447212" y="4943475"/>
            <a:ext cx="1590675" cy="13573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C73C19-C5FC-1F35-BFB5-F9A2B315B4D0}"/>
              </a:ext>
            </a:extLst>
          </p:cNvPr>
          <p:cNvSpPr txBox="1"/>
          <p:nvPr/>
        </p:nvSpPr>
        <p:spPr>
          <a:xfrm>
            <a:off x="9636125" y="4426531"/>
            <a:ext cx="121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D-DIN CONDENSED" panose="020B0504030202030204" pitchFamily="34" charset="77"/>
              </a:rPr>
              <a:t>Ground</a:t>
            </a:r>
          </a:p>
        </p:txBody>
      </p:sp>
    </p:spTree>
    <p:extLst>
      <p:ext uri="{BB962C8B-B14F-4D97-AF65-F5344CB8AC3E}">
        <p14:creationId xmlns:p14="http://schemas.microsoft.com/office/powerpoint/2010/main" val="586126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986E-16A3-ECD5-FD05-363A7BE0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34F5-0894-7132-488B-36AD1D2E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575800" cy="4829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Helvetica" pitchFamily="2" charset="0"/>
              </a:rPr>
              <a:t>A few noteworthy observations I made from this data are:</a:t>
            </a:r>
          </a:p>
          <a:p>
            <a:r>
              <a:rPr lang="en-US" sz="2000" dirty="0">
                <a:latin typeface="Helvetica" pitchFamily="2" charset="0"/>
              </a:rPr>
              <a:t>The drift is clearly a sinusoidal noise. The source is still to be determined.</a:t>
            </a:r>
          </a:p>
          <a:p>
            <a:r>
              <a:rPr lang="en-US" sz="2000" dirty="0">
                <a:latin typeface="Helvetica" pitchFamily="2" charset="0"/>
              </a:rPr>
              <a:t>The magnetometer and the load cell drift in the same direction and at the same pace. I hypothesize that this can be addressed using the following: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" pitchFamily="2" charset="0"/>
              </a:rPr>
              <a:t>The power from the Arduino might not be stable enough for the sensors. To verify this, redo the tests with a PSU that is reliably steady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" pitchFamily="2" charset="0"/>
              </a:rPr>
              <a:t>The wiring might not be stable. To address this, try getting a circuit board printed of my circuit, or try using shorter wires.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" pitchFamily="2" charset="0"/>
              </a:rPr>
              <a:t>Use an oscilloscope to determine the noise frequency and develop a filter to remove the noise.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" pitchFamily="2" charset="0"/>
              </a:rPr>
              <a:t>Make a case that covers the test apparatus to mitigate any environmental factors such as dust or wind.</a:t>
            </a:r>
            <a:endParaRPr lang="en-US" sz="2400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The ground test does not exhibit the same noise as the other tests, indicating that the sensor itself is not faulty.</a:t>
            </a:r>
          </a:p>
        </p:txBody>
      </p:sp>
    </p:spTree>
    <p:extLst>
      <p:ext uri="{BB962C8B-B14F-4D97-AF65-F5344CB8AC3E}">
        <p14:creationId xmlns:p14="http://schemas.microsoft.com/office/powerpoint/2010/main" val="2158833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467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Dynamic Water Derivation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6C3CDB-37C7-27EF-9DCD-BD9D72BDCC32}"/>
              </a:ext>
            </a:extLst>
          </p:cNvPr>
          <p:cNvGrpSpPr/>
          <p:nvPr/>
        </p:nvGrpSpPr>
        <p:grpSpPr>
          <a:xfrm>
            <a:off x="513837" y="1027996"/>
            <a:ext cx="4521824" cy="4253554"/>
            <a:chOff x="305493" y="1930820"/>
            <a:chExt cx="4521824" cy="4253554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63F8E35C-F523-1A1D-75DB-D02F228BD427}"/>
                </a:ext>
              </a:extLst>
            </p:cNvPr>
            <p:cNvSpPr/>
            <p:nvPr/>
          </p:nvSpPr>
          <p:spPr>
            <a:xfrm rot="16200000" flipV="1">
              <a:off x="2142903" y="3621366"/>
              <a:ext cx="548640" cy="2668386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48AB97D3-9B01-3A4A-42CB-167B5F5CA36A}"/>
                </a:ext>
              </a:extLst>
            </p:cNvPr>
            <p:cNvSpPr/>
            <p:nvPr/>
          </p:nvSpPr>
          <p:spPr>
            <a:xfrm>
              <a:off x="1083030" y="2752687"/>
              <a:ext cx="548640" cy="2107988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5F4DE58-6965-A1D4-E5BD-A5BC5DCE4A93}"/>
                </a:ext>
              </a:extLst>
            </p:cNvPr>
            <p:cNvSpPr/>
            <p:nvPr/>
          </p:nvSpPr>
          <p:spPr>
            <a:xfrm>
              <a:off x="1485601" y="3210373"/>
              <a:ext cx="1878083" cy="1621416"/>
            </a:xfrm>
            <a:prstGeom prst="cube">
              <a:avLst>
                <a:gd name="adj" fmla="val 961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/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F343DF50-FD5D-C896-28C3-BA8335B82E33}"/>
                </a:ext>
              </a:extLst>
            </p:cNvPr>
            <p:cNvSpPr/>
            <p:nvPr/>
          </p:nvSpPr>
          <p:spPr>
            <a:xfrm>
              <a:off x="3354777" y="4394405"/>
              <a:ext cx="1472540" cy="1789969"/>
            </a:xfrm>
            <a:prstGeom prst="arc">
              <a:avLst>
                <a:gd name="adj1" fmla="val 16234174"/>
                <a:gd name="adj2" fmla="val 0"/>
              </a:avLst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/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91B74C9-3CF5-B1A8-5D32-D03B84BDB253}"/>
                </a:ext>
              </a:extLst>
            </p:cNvPr>
            <p:cNvSpPr/>
            <p:nvPr/>
          </p:nvSpPr>
          <p:spPr>
            <a:xfrm>
              <a:off x="712519" y="3397395"/>
              <a:ext cx="247007" cy="1244535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/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5A19C651-D7D7-3850-3320-D589CDD2B001}"/>
                </a:ext>
              </a:extLst>
            </p:cNvPr>
            <p:cNvSpPr/>
            <p:nvPr/>
          </p:nvSpPr>
          <p:spPr>
            <a:xfrm>
              <a:off x="3202776" y="4440542"/>
              <a:ext cx="548640" cy="78503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1C9AC95-0860-018F-8A42-43EEA6314F4B}"/>
                </a:ext>
              </a:extLst>
            </p:cNvPr>
            <p:cNvSpPr/>
            <p:nvPr/>
          </p:nvSpPr>
          <p:spPr>
            <a:xfrm>
              <a:off x="3202776" y="4035929"/>
              <a:ext cx="548640" cy="553035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/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08853811-374F-DC40-52B4-F67D162B8232}"/>
                </a:ext>
              </a:extLst>
            </p:cNvPr>
            <p:cNvSpPr/>
            <p:nvPr/>
          </p:nvSpPr>
          <p:spPr>
            <a:xfrm>
              <a:off x="1482634" y="3210372"/>
              <a:ext cx="1919988" cy="159989"/>
            </a:xfrm>
            <a:prstGeom prst="parallelogram">
              <a:avLst>
                <a:gd name="adj" fmla="val 1002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6CE10AFD-8CBF-0248-16BC-0955142FD8E2}"/>
                </a:ext>
              </a:extLst>
            </p:cNvPr>
            <p:cNvSpPr/>
            <p:nvPr/>
          </p:nvSpPr>
          <p:spPr>
            <a:xfrm>
              <a:off x="3202776" y="2743666"/>
              <a:ext cx="548640" cy="162141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16E28234-D8C1-EAE5-F891-AFDC7CE84C3C}"/>
                </a:ext>
              </a:extLst>
            </p:cNvPr>
            <p:cNvSpPr/>
            <p:nvPr/>
          </p:nvSpPr>
          <p:spPr>
            <a:xfrm>
              <a:off x="2440379" y="2427181"/>
              <a:ext cx="421574" cy="843148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13874FFC-CE98-D664-B2DD-23818DC2EAB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97415" y="2789228"/>
              <a:ext cx="501728" cy="340558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/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0B7C31-1518-0E93-5489-49A7DA1B38C3}"/>
                </a:ext>
              </a:extLst>
            </p:cNvPr>
            <p:cNvGrpSpPr/>
            <p:nvPr/>
          </p:nvGrpSpPr>
          <p:grpSpPr>
            <a:xfrm>
              <a:off x="3606800" y="4224515"/>
              <a:ext cx="144617" cy="377235"/>
              <a:chOff x="3606800" y="3807826"/>
              <a:chExt cx="144617" cy="377235"/>
            </a:xfrm>
            <a:solidFill>
              <a:srgbClr val="FF0000"/>
            </a:solidFill>
          </p:grpSpPr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D281DE14-8F1F-4319-3780-AD29EC4DA797}"/>
                  </a:ext>
                </a:extLst>
              </p:cNvPr>
              <p:cNvSpPr/>
              <p:nvPr/>
            </p:nvSpPr>
            <p:spPr>
              <a:xfrm flipV="1">
                <a:off x="3606800" y="4038169"/>
                <a:ext cx="144616" cy="1468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5C5C3FC5-5399-4F81-09A8-DAF48B664041}"/>
                  </a:ext>
                </a:extLst>
              </p:cNvPr>
              <p:cNvSpPr/>
              <p:nvPr/>
            </p:nvSpPr>
            <p:spPr>
              <a:xfrm flipH="1">
                <a:off x="3606801" y="3807826"/>
                <a:ext cx="144616" cy="14431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B198FDF-D9DB-EE36-810D-31403A0B17B1}"/>
                  </a:ext>
                </a:extLst>
              </p:cNvPr>
              <p:cNvSpPr/>
              <p:nvPr/>
            </p:nvSpPr>
            <p:spPr>
              <a:xfrm>
                <a:off x="3606801" y="3952142"/>
                <a:ext cx="144615" cy="873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B4B60087-0366-2BB5-FEC2-98776E8E4D9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79514" y="4520755"/>
              <a:ext cx="341316" cy="16048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/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322768-96DE-52B4-B72A-6924AAFAE95C}"/>
                </a:ext>
              </a:extLst>
            </p:cNvPr>
            <p:cNvSpPr/>
            <p:nvPr/>
          </p:nvSpPr>
          <p:spPr>
            <a:xfrm>
              <a:off x="2102525" y="4831789"/>
              <a:ext cx="539732" cy="2597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627ADD-861C-C108-0952-7AA9C979C518}"/>
                </a:ext>
              </a:extLst>
            </p:cNvPr>
            <p:cNvSpPr/>
            <p:nvPr/>
          </p:nvSpPr>
          <p:spPr>
            <a:xfrm>
              <a:off x="2251275" y="4834644"/>
              <a:ext cx="259275" cy="1637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00743E-9BBF-1117-B56E-C15A4BE0979E}"/>
                </a:ext>
              </a:extLst>
            </p:cNvPr>
            <p:cNvCxnSpPr>
              <a:cxnSpLocks/>
            </p:cNvCxnSpPr>
            <p:nvPr/>
          </p:nvCxnSpPr>
          <p:spPr>
            <a:xfrm>
              <a:off x="3698734" y="4394405"/>
              <a:ext cx="54864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29FD31E-9D61-4D15-A94D-703F2EA1622F}"/>
                  </a:ext>
                </a:extLst>
              </p:cNvPr>
              <p:cNvSpPr txBox="1"/>
              <p:nvPr/>
            </p:nvSpPr>
            <p:spPr>
              <a:xfrm>
                <a:off x="6536281" y="1186797"/>
                <a:ext cx="3423684" cy="1326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D-DIN CONDENSED" panose="020B0504030202030204" pitchFamily="34" charset="77"/>
                  </a:rPr>
                  <a:t>Base Equation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29FD31E-9D61-4D15-A94D-703F2EA16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281" y="1186797"/>
                <a:ext cx="3423684" cy="1326132"/>
              </a:xfrm>
              <a:prstGeom prst="rect">
                <a:avLst/>
              </a:prstGeom>
              <a:blipFill>
                <a:blip r:embed="rId8"/>
                <a:stretch>
                  <a:fillRect t="-4762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/>
              <p:nvPr/>
            </p:nvSpPr>
            <p:spPr>
              <a:xfrm>
                <a:off x="5388939" y="2873510"/>
                <a:ext cx="5718368" cy="1449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The objective is to solve for the flow rate, which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so rearranging gives the following: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939" y="2873510"/>
                <a:ext cx="5718368" cy="1449243"/>
              </a:xfrm>
              <a:prstGeom prst="rect">
                <a:avLst/>
              </a:prstGeom>
              <a:blipFill>
                <a:blip r:embed="rId9"/>
                <a:stretch>
                  <a:fillRect l="-887" t="-1739" r="-887"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161CD90E-113B-8297-B186-D58956219E58}"/>
              </a:ext>
            </a:extLst>
          </p:cNvPr>
          <p:cNvSpPr/>
          <p:nvPr/>
        </p:nvSpPr>
        <p:spPr>
          <a:xfrm>
            <a:off x="1062478" y="4757195"/>
            <a:ext cx="10515600" cy="18172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D-DIN" panose="020B0504030202030204" pitchFamily="34" charset="77"/>
              </a:rPr>
              <a:t>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B78E73-9A8F-31CA-3969-1143F6D39E6A}"/>
                  </a:ext>
                </a:extLst>
              </p:cNvPr>
              <p:cNvSpPr txBox="1"/>
              <p:nvPr/>
            </p:nvSpPr>
            <p:spPr>
              <a:xfrm>
                <a:off x="1291374" y="5110165"/>
                <a:ext cx="2696484" cy="879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height of fluid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𝒎𝑳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volume of fluid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B78E73-9A8F-31CA-3969-1143F6D3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374" y="5110165"/>
                <a:ext cx="2696484" cy="879664"/>
              </a:xfrm>
              <a:prstGeom prst="rect">
                <a:avLst/>
              </a:prstGeom>
              <a:blipFill>
                <a:blip r:embed="rId10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613DDA-03EF-FD3B-3536-C9F76B4FC767}"/>
                  </a:ext>
                </a:extLst>
              </p:cNvPr>
              <p:cNvSpPr txBox="1"/>
              <p:nvPr/>
            </p:nvSpPr>
            <p:spPr>
              <a:xfrm>
                <a:off x="8299559" y="5069441"/>
                <a:ext cx="30542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𝒎𝑳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volumetric inflow rate of fluid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𝒎𝑳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volumetric outflow rate of fluid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613DDA-03EF-FD3B-3536-C9F76B4FC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559" y="5069441"/>
                <a:ext cx="3054241" cy="1200329"/>
              </a:xfrm>
              <a:prstGeom prst="rect">
                <a:avLst/>
              </a:prstGeom>
              <a:blipFill>
                <a:blip r:embed="rId11"/>
                <a:stretch>
                  <a:fillRect l="-1653" t="-3158" r="-2893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874C51-3390-558E-6384-39D5F6AB5CAE}"/>
                  </a:ext>
                </a:extLst>
              </p:cNvPr>
              <p:cNvSpPr txBox="1"/>
              <p:nvPr/>
            </p:nvSpPr>
            <p:spPr>
              <a:xfrm>
                <a:off x="4499905" y="5179765"/>
                <a:ext cx="3648852" cy="1213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chamber cross-sectional area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: </a:t>
                </a:r>
                <a:r>
                  <a:rPr lang="en-US" sz="1800" dirty="0">
                    <a:solidFill>
                      <a:schemeClr val="tx1"/>
                    </a:solidFill>
                  </a:rPr>
                  <a:t>exhaust cross-sectional area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874C51-3390-558E-6384-39D5F6AB5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05" y="5179765"/>
                <a:ext cx="3648852" cy="1213409"/>
              </a:xfrm>
              <a:prstGeom prst="rect">
                <a:avLst/>
              </a:prstGeom>
              <a:blipFill>
                <a:blip r:embed="rId12"/>
                <a:stretch>
                  <a:fillRect l="-1389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208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30" y="-39017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Dynamic Water Derivation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6C3CDB-37C7-27EF-9DCD-BD9D72BDCC32}"/>
              </a:ext>
            </a:extLst>
          </p:cNvPr>
          <p:cNvGrpSpPr/>
          <p:nvPr/>
        </p:nvGrpSpPr>
        <p:grpSpPr>
          <a:xfrm>
            <a:off x="-84159" y="1294614"/>
            <a:ext cx="5392722" cy="5072784"/>
            <a:chOff x="305493" y="1930820"/>
            <a:chExt cx="4521824" cy="4253554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63F8E35C-F523-1A1D-75DB-D02F228BD427}"/>
                </a:ext>
              </a:extLst>
            </p:cNvPr>
            <p:cNvSpPr/>
            <p:nvPr/>
          </p:nvSpPr>
          <p:spPr>
            <a:xfrm rot="16200000" flipV="1">
              <a:off x="2142903" y="3621366"/>
              <a:ext cx="548640" cy="2668386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48AB97D3-9B01-3A4A-42CB-167B5F5CA36A}"/>
                </a:ext>
              </a:extLst>
            </p:cNvPr>
            <p:cNvSpPr/>
            <p:nvPr/>
          </p:nvSpPr>
          <p:spPr>
            <a:xfrm>
              <a:off x="1083030" y="2752687"/>
              <a:ext cx="548640" cy="2107988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5F4DE58-6965-A1D4-E5BD-A5BC5DCE4A93}"/>
                </a:ext>
              </a:extLst>
            </p:cNvPr>
            <p:cNvSpPr/>
            <p:nvPr/>
          </p:nvSpPr>
          <p:spPr>
            <a:xfrm>
              <a:off x="1485601" y="3210373"/>
              <a:ext cx="1878083" cy="1621416"/>
            </a:xfrm>
            <a:prstGeom prst="cube">
              <a:avLst>
                <a:gd name="adj" fmla="val 961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/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F343DF50-FD5D-C896-28C3-BA8335B82E33}"/>
                </a:ext>
              </a:extLst>
            </p:cNvPr>
            <p:cNvSpPr/>
            <p:nvPr/>
          </p:nvSpPr>
          <p:spPr>
            <a:xfrm>
              <a:off x="3354777" y="4394405"/>
              <a:ext cx="1472540" cy="1789969"/>
            </a:xfrm>
            <a:prstGeom prst="arc">
              <a:avLst>
                <a:gd name="adj1" fmla="val 16234174"/>
                <a:gd name="adj2" fmla="val 0"/>
              </a:avLst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/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91B74C9-3CF5-B1A8-5D32-D03B84BDB253}"/>
                </a:ext>
              </a:extLst>
            </p:cNvPr>
            <p:cNvSpPr/>
            <p:nvPr/>
          </p:nvSpPr>
          <p:spPr>
            <a:xfrm>
              <a:off x="712519" y="3397395"/>
              <a:ext cx="247007" cy="1244535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/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5A19C651-D7D7-3850-3320-D589CDD2B001}"/>
                </a:ext>
              </a:extLst>
            </p:cNvPr>
            <p:cNvSpPr/>
            <p:nvPr/>
          </p:nvSpPr>
          <p:spPr>
            <a:xfrm>
              <a:off x="3202776" y="4440542"/>
              <a:ext cx="548640" cy="78503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1C9AC95-0860-018F-8A42-43EEA6314F4B}"/>
                </a:ext>
              </a:extLst>
            </p:cNvPr>
            <p:cNvSpPr/>
            <p:nvPr/>
          </p:nvSpPr>
          <p:spPr>
            <a:xfrm>
              <a:off x="3202776" y="4035929"/>
              <a:ext cx="548640" cy="553035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/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08853811-374F-DC40-52B4-F67D162B8232}"/>
                </a:ext>
              </a:extLst>
            </p:cNvPr>
            <p:cNvSpPr/>
            <p:nvPr/>
          </p:nvSpPr>
          <p:spPr>
            <a:xfrm>
              <a:off x="1482634" y="3210372"/>
              <a:ext cx="1919988" cy="159989"/>
            </a:xfrm>
            <a:prstGeom prst="parallelogram">
              <a:avLst>
                <a:gd name="adj" fmla="val 1002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6CE10AFD-8CBF-0248-16BC-0955142FD8E2}"/>
                </a:ext>
              </a:extLst>
            </p:cNvPr>
            <p:cNvSpPr/>
            <p:nvPr/>
          </p:nvSpPr>
          <p:spPr>
            <a:xfrm>
              <a:off x="3202776" y="2743666"/>
              <a:ext cx="548640" cy="162141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16E28234-D8C1-EAE5-F891-AFDC7CE84C3C}"/>
                </a:ext>
              </a:extLst>
            </p:cNvPr>
            <p:cNvSpPr/>
            <p:nvPr/>
          </p:nvSpPr>
          <p:spPr>
            <a:xfrm>
              <a:off x="2440379" y="2427181"/>
              <a:ext cx="421574" cy="843148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13874FFC-CE98-D664-B2DD-23818DC2EAB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97415" y="2789228"/>
              <a:ext cx="501728" cy="340558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/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0B7C31-1518-0E93-5489-49A7DA1B38C3}"/>
                </a:ext>
              </a:extLst>
            </p:cNvPr>
            <p:cNvGrpSpPr/>
            <p:nvPr/>
          </p:nvGrpSpPr>
          <p:grpSpPr>
            <a:xfrm>
              <a:off x="3606800" y="4224515"/>
              <a:ext cx="144617" cy="377235"/>
              <a:chOff x="3606800" y="3807826"/>
              <a:chExt cx="144617" cy="377235"/>
            </a:xfrm>
            <a:solidFill>
              <a:srgbClr val="FF0000"/>
            </a:solidFill>
          </p:grpSpPr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D281DE14-8F1F-4319-3780-AD29EC4DA797}"/>
                  </a:ext>
                </a:extLst>
              </p:cNvPr>
              <p:cNvSpPr/>
              <p:nvPr/>
            </p:nvSpPr>
            <p:spPr>
              <a:xfrm flipV="1">
                <a:off x="3606800" y="4038169"/>
                <a:ext cx="144616" cy="1468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5C5C3FC5-5399-4F81-09A8-DAF48B664041}"/>
                  </a:ext>
                </a:extLst>
              </p:cNvPr>
              <p:cNvSpPr/>
              <p:nvPr/>
            </p:nvSpPr>
            <p:spPr>
              <a:xfrm flipH="1">
                <a:off x="3606801" y="3807826"/>
                <a:ext cx="144616" cy="14431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B198FDF-D9DB-EE36-810D-31403A0B17B1}"/>
                  </a:ext>
                </a:extLst>
              </p:cNvPr>
              <p:cNvSpPr/>
              <p:nvPr/>
            </p:nvSpPr>
            <p:spPr>
              <a:xfrm>
                <a:off x="3606801" y="3952142"/>
                <a:ext cx="144615" cy="873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B4B60087-0366-2BB5-FEC2-98776E8E4D9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79514" y="4520755"/>
              <a:ext cx="341316" cy="16048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/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322768-96DE-52B4-B72A-6924AAFAE95C}"/>
                </a:ext>
              </a:extLst>
            </p:cNvPr>
            <p:cNvSpPr/>
            <p:nvPr/>
          </p:nvSpPr>
          <p:spPr>
            <a:xfrm>
              <a:off x="2102525" y="4831789"/>
              <a:ext cx="539732" cy="2597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627ADD-861C-C108-0952-7AA9C979C518}"/>
                </a:ext>
              </a:extLst>
            </p:cNvPr>
            <p:cNvSpPr/>
            <p:nvPr/>
          </p:nvSpPr>
          <p:spPr>
            <a:xfrm>
              <a:off x="2253345" y="4831789"/>
              <a:ext cx="259275" cy="1637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00743E-9BBF-1117-B56E-C15A4BE0979E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95" y="4394405"/>
              <a:ext cx="53671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/>
              <p:nvPr/>
            </p:nvSpPr>
            <p:spPr>
              <a:xfrm>
                <a:off x="5769994" y="798974"/>
                <a:ext cx="5718368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994" y="798974"/>
                <a:ext cx="5718368" cy="618246"/>
              </a:xfrm>
              <a:prstGeom prst="rect">
                <a:avLst/>
              </a:prstGeom>
              <a:blipFill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/>
              <p:nvPr/>
            </p:nvSpPr>
            <p:spPr>
              <a:xfrm>
                <a:off x="5495313" y="1556024"/>
                <a:ext cx="6267731" cy="4816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latin typeface="Helvetica" pitchFamily="2" charset="0"/>
                  </a:rPr>
                  <a:t>These following physical relationships are important in order to get the equation in terms that can be measured by the sensor:</a:t>
                </a:r>
                <a:endParaRPr lang="en-US" sz="1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1700" b="0" dirty="0"/>
              </a:p>
              <a:p>
                <a:endParaRPr lang="en-US" sz="1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en-US" sz="1700" b="0" dirty="0"/>
              </a:p>
              <a:p>
                <a:endParaRPr lang="en-US" sz="1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sz="1700" b="0" dirty="0"/>
              </a:p>
              <a:p>
                <a:endParaRPr lang="en-US" sz="17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7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7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7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700" b="0" dirty="0"/>
              </a:p>
              <a:p>
                <a:endParaRPr lang="en-US" sz="17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b="1" dirty="0"/>
                  <a:t>: </a:t>
                </a:r>
                <a:r>
                  <a:rPr lang="en-US" sz="1700" b="0" dirty="0"/>
                  <a:t>Exhaust velocity of fluid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𝒖𝒏𝒊𝒕𝒍𝒆𝒔𝒔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b="1" dirty="0"/>
                  <a:t>: </a:t>
                </a:r>
                <a:r>
                  <a:rPr lang="en-US" sz="1700" b="0" dirty="0"/>
                  <a:t>Coefficient of discharge of fluid (experimentally determined)</a:t>
                </a:r>
              </a:p>
              <a:p>
                <a14:m>
                  <m:oMath xmlns:m="http://schemas.openxmlformats.org/officeDocument/2006/math"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b="1" dirty="0"/>
                  <a:t>: </a:t>
                </a:r>
                <a:r>
                  <a:rPr lang="en-US" sz="1700" b="0" dirty="0"/>
                  <a:t>Gravitational acceleration</a:t>
                </a:r>
              </a:p>
              <a:p>
                <a14:m>
                  <m:oMath xmlns:m="http://schemas.openxmlformats.org/officeDocument/2006/math"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b="1" dirty="0"/>
                  <a:t>: </a:t>
                </a:r>
                <a:r>
                  <a:rPr lang="en-US" sz="1700" b="0" dirty="0"/>
                  <a:t>Mass of fluid</a:t>
                </a:r>
              </a:p>
              <a:p>
                <a14:m>
                  <m:oMath xmlns:m="http://schemas.openxmlformats.org/officeDocument/2006/math"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𝒎𝑳</m:t>
                    </m:r>
                    <m:r>
                      <a:rPr lang="en-US" sz="17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700" b="1" dirty="0"/>
                  <a:t>:</a:t>
                </a:r>
                <a:r>
                  <a:rPr lang="en-US" sz="1700" b="0" dirty="0"/>
                  <a:t> Density of fluid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13" y="1556024"/>
                <a:ext cx="6267731" cy="4816190"/>
              </a:xfrm>
              <a:prstGeom prst="rect">
                <a:avLst/>
              </a:prstGeom>
              <a:blipFill>
                <a:blip r:embed="rId9"/>
                <a:stretch>
                  <a:fillRect l="-606" t="-526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483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30" y="-39017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Dynamic Water Derivation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6C3CDB-37C7-27EF-9DCD-BD9D72BDCC32}"/>
              </a:ext>
            </a:extLst>
          </p:cNvPr>
          <p:cNvGrpSpPr/>
          <p:nvPr/>
        </p:nvGrpSpPr>
        <p:grpSpPr>
          <a:xfrm>
            <a:off x="-84159" y="1294614"/>
            <a:ext cx="5392722" cy="5072784"/>
            <a:chOff x="305493" y="1930820"/>
            <a:chExt cx="4521824" cy="4253554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63F8E35C-F523-1A1D-75DB-D02F228BD427}"/>
                </a:ext>
              </a:extLst>
            </p:cNvPr>
            <p:cNvSpPr/>
            <p:nvPr/>
          </p:nvSpPr>
          <p:spPr>
            <a:xfrm rot="16200000" flipV="1">
              <a:off x="2142903" y="3621366"/>
              <a:ext cx="548640" cy="2668386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48AB97D3-9B01-3A4A-42CB-167B5F5CA36A}"/>
                </a:ext>
              </a:extLst>
            </p:cNvPr>
            <p:cNvSpPr/>
            <p:nvPr/>
          </p:nvSpPr>
          <p:spPr>
            <a:xfrm>
              <a:off x="1083030" y="2752687"/>
              <a:ext cx="548640" cy="2107988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5F4DE58-6965-A1D4-E5BD-A5BC5DCE4A93}"/>
                </a:ext>
              </a:extLst>
            </p:cNvPr>
            <p:cNvSpPr/>
            <p:nvPr/>
          </p:nvSpPr>
          <p:spPr>
            <a:xfrm>
              <a:off x="1485601" y="3210373"/>
              <a:ext cx="1878083" cy="1621416"/>
            </a:xfrm>
            <a:prstGeom prst="cube">
              <a:avLst>
                <a:gd name="adj" fmla="val 961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/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F343DF50-FD5D-C896-28C3-BA8335B82E33}"/>
                </a:ext>
              </a:extLst>
            </p:cNvPr>
            <p:cNvSpPr/>
            <p:nvPr/>
          </p:nvSpPr>
          <p:spPr>
            <a:xfrm>
              <a:off x="3354777" y="4394405"/>
              <a:ext cx="1472540" cy="1789969"/>
            </a:xfrm>
            <a:prstGeom prst="arc">
              <a:avLst>
                <a:gd name="adj1" fmla="val 16234174"/>
                <a:gd name="adj2" fmla="val 0"/>
              </a:avLst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/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91B74C9-3CF5-B1A8-5D32-D03B84BDB253}"/>
                </a:ext>
              </a:extLst>
            </p:cNvPr>
            <p:cNvSpPr/>
            <p:nvPr/>
          </p:nvSpPr>
          <p:spPr>
            <a:xfrm>
              <a:off x="712519" y="3397395"/>
              <a:ext cx="247007" cy="1244535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/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5A19C651-D7D7-3850-3320-D589CDD2B001}"/>
                </a:ext>
              </a:extLst>
            </p:cNvPr>
            <p:cNvSpPr/>
            <p:nvPr/>
          </p:nvSpPr>
          <p:spPr>
            <a:xfrm>
              <a:off x="3202776" y="4440542"/>
              <a:ext cx="548640" cy="78503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1C9AC95-0860-018F-8A42-43EEA6314F4B}"/>
                </a:ext>
              </a:extLst>
            </p:cNvPr>
            <p:cNvSpPr/>
            <p:nvPr/>
          </p:nvSpPr>
          <p:spPr>
            <a:xfrm>
              <a:off x="3202776" y="4035929"/>
              <a:ext cx="548640" cy="553035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/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08853811-374F-DC40-52B4-F67D162B8232}"/>
                </a:ext>
              </a:extLst>
            </p:cNvPr>
            <p:cNvSpPr/>
            <p:nvPr/>
          </p:nvSpPr>
          <p:spPr>
            <a:xfrm>
              <a:off x="1482634" y="3210372"/>
              <a:ext cx="1919988" cy="159989"/>
            </a:xfrm>
            <a:prstGeom prst="parallelogram">
              <a:avLst>
                <a:gd name="adj" fmla="val 1002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6CE10AFD-8CBF-0248-16BC-0955142FD8E2}"/>
                </a:ext>
              </a:extLst>
            </p:cNvPr>
            <p:cNvSpPr/>
            <p:nvPr/>
          </p:nvSpPr>
          <p:spPr>
            <a:xfrm>
              <a:off x="3202776" y="2743666"/>
              <a:ext cx="548640" cy="162141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16E28234-D8C1-EAE5-F891-AFDC7CE84C3C}"/>
                </a:ext>
              </a:extLst>
            </p:cNvPr>
            <p:cNvSpPr/>
            <p:nvPr/>
          </p:nvSpPr>
          <p:spPr>
            <a:xfrm>
              <a:off x="2440379" y="2427181"/>
              <a:ext cx="421574" cy="843148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13874FFC-CE98-D664-B2DD-23818DC2EAB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97415" y="2789228"/>
              <a:ext cx="501728" cy="340558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/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0B7C31-1518-0E93-5489-49A7DA1B38C3}"/>
                </a:ext>
              </a:extLst>
            </p:cNvPr>
            <p:cNvGrpSpPr/>
            <p:nvPr/>
          </p:nvGrpSpPr>
          <p:grpSpPr>
            <a:xfrm>
              <a:off x="3606800" y="4224515"/>
              <a:ext cx="144617" cy="377235"/>
              <a:chOff x="3606800" y="3807826"/>
              <a:chExt cx="144617" cy="377235"/>
            </a:xfrm>
            <a:solidFill>
              <a:srgbClr val="FF0000"/>
            </a:solidFill>
          </p:grpSpPr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D281DE14-8F1F-4319-3780-AD29EC4DA797}"/>
                  </a:ext>
                </a:extLst>
              </p:cNvPr>
              <p:cNvSpPr/>
              <p:nvPr/>
            </p:nvSpPr>
            <p:spPr>
              <a:xfrm flipV="1">
                <a:off x="3606800" y="4038169"/>
                <a:ext cx="144616" cy="1468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5C5C3FC5-5399-4F81-09A8-DAF48B664041}"/>
                  </a:ext>
                </a:extLst>
              </p:cNvPr>
              <p:cNvSpPr/>
              <p:nvPr/>
            </p:nvSpPr>
            <p:spPr>
              <a:xfrm flipH="1">
                <a:off x="3606801" y="3807826"/>
                <a:ext cx="144616" cy="14431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B198FDF-D9DB-EE36-810D-31403A0B17B1}"/>
                  </a:ext>
                </a:extLst>
              </p:cNvPr>
              <p:cNvSpPr/>
              <p:nvPr/>
            </p:nvSpPr>
            <p:spPr>
              <a:xfrm>
                <a:off x="3606801" y="3952142"/>
                <a:ext cx="144615" cy="873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B4B60087-0366-2BB5-FEC2-98776E8E4D9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79514" y="4520755"/>
              <a:ext cx="341316" cy="16048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/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322768-96DE-52B4-B72A-6924AAFAE95C}"/>
                </a:ext>
              </a:extLst>
            </p:cNvPr>
            <p:cNvSpPr/>
            <p:nvPr/>
          </p:nvSpPr>
          <p:spPr>
            <a:xfrm>
              <a:off x="2102525" y="4831789"/>
              <a:ext cx="539732" cy="2597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627ADD-861C-C108-0952-7AA9C979C518}"/>
                </a:ext>
              </a:extLst>
            </p:cNvPr>
            <p:cNvSpPr/>
            <p:nvPr/>
          </p:nvSpPr>
          <p:spPr>
            <a:xfrm>
              <a:off x="2253345" y="4831789"/>
              <a:ext cx="259275" cy="1637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00743E-9BBF-1117-B56E-C15A4BE0979E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95" y="4394405"/>
              <a:ext cx="53671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/>
              <p:nvPr/>
            </p:nvSpPr>
            <p:spPr>
              <a:xfrm>
                <a:off x="5902657" y="1838872"/>
                <a:ext cx="5718368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657" y="1838872"/>
                <a:ext cx="5718368" cy="618246"/>
              </a:xfrm>
              <a:prstGeom prst="rect">
                <a:avLst/>
              </a:prstGeom>
              <a:blipFill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/>
              <p:nvPr/>
            </p:nvSpPr>
            <p:spPr>
              <a:xfrm>
                <a:off x="5627976" y="2595922"/>
                <a:ext cx="6267731" cy="1952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latin typeface="Helvetica" pitchFamily="2" charset="0"/>
                  </a:rPr>
                  <a:t>Using the previous definitions, the equation can be rewritten as:</a:t>
                </a:r>
                <a:endParaRPr lang="en-US" sz="1700" b="0" dirty="0">
                  <a:latin typeface="Helvetic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unc>
                        <m:func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7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en-US" sz="1700" b="0" dirty="0"/>
              </a:p>
              <a:p>
                <a:endParaRPr lang="en-US" sz="1700" b="0" dirty="0"/>
              </a:p>
              <a:p>
                <a:r>
                  <a:rPr lang="en-US" sz="1700" dirty="0"/>
                  <a:t>Now this equation is in terms of variables that can be measured by the magnetometer sensor.</a:t>
                </a:r>
                <a:endParaRPr lang="en-US" sz="17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976" y="2595922"/>
                <a:ext cx="6267731" cy="1952266"/>
              </a:xfrm>
              <a:prstGeom prst="rect">
                <a:avLst/>
              </a:prstGeom>
              <a:blipFill>
                <a:blip r:embed="rId9"/>
                <a:stretch>
                  <a:fillRect l="-607" t="-129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692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30" y="-39017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Dynamic Water Derivation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6C3CDB-37C7-27EF-9DCD-BD9D72BDCC32}"/>
              </a:ext>
            </a:extLst>
          </p:cNvPr>
          <p:cNvGrpSpPr/>
          <p:nvPr/>
        </p:nvGrpSpPr>
        <p:grpSpPr>
          <a:xfrm>
            <a:off x="-84159" y="1294614"/>
            <a:ext cx="5392722" cy="5072784"/>
            <a:chOff x="305493" y="1930820"/>
            <a:chExt cx="4521824" cy="4253554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63F8E35C-F523-1A1D-75DB-D02F228BD427}"/>
                </a:ext>
              </a:extLst>
            </p:cNvPr>
            <p:cNvSpPr/>
            <p:nvPr/>
          </p:nvSpPr>
          <p:spPr>
            <a:xfrm rot="16200000" flipV="1">
              <a:off x="2142903" y="3621366"/>
              <a:ext cx="548640" cy="2668386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48AB97D3-9B01-3A4A-42CB-167B5F5CA36A}"/>
                </a:ext>
              </a:extLst>
            </p:cNvPr>
            <p:cNvSpPr/>
            <p:nvPr/>
          </p:nvSpPr>
          <p:spPr>
            <a:xfrm>
              <a:off x="1083030" y="2752687"/>
              <a:ext cx="548640" cy="2107988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5F4DE58-6965-A1D4-E5BD-A5BC5DCE4A93}"/>
                </a:ext>
              </a:extLst>
            </p:cNvPr>
            <p:cNvSpPr/>
            <p:nvPr/>
          </p:nvSpPr>
          <p:spPr>
            <a:xfrm>
              <a:off x="1485601" y="3210373"/>
              <a:ext cx="1878083" cy="1621416"/>
            </a:xfrm>
            <a:prstGeom prst="cube">
              <a:avLst>
                <a:gd name="adj" fmla="val 961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/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2429E4-8C69-A361-8FE1-37F2DF5A8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9738" y="1930820"/>
                  <a:ext cx="142503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F343DF50-FD5D-C896-28C3-BA8335B82E33}"/>
                </a:ext>
              </a:extLst>
            </p:cNvPr>
            <p:cNvSpPr/>
            <p:nvPr/>
          </p:nvSpPr>
          <p:spPr>
            <a:xfrm>
              <a:off x="3354777" y="4394405"/>
              <a:ext cx="1472540" cy="1789969"/>
            </a:xfrm>
            <a:prstGeom prst="arc">
              <a:avLst>
                <a:gd name="adj1" fmla="val 16234174"/>
                <a:gd name="adj2" fmla="val 0"/>
              </a:avLst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/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7DE8332-D5F0-2A86-65AE-0B94C1DB8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1561" y="3840465"/>
                  <a:ext cx="10984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91B74C9-3CF5-B1A8-5D32-D03B84BDB253}"/>
                </a:ext>
              </a:extLst>
            </p:cNvPr>
            <p:cNvSpPr/>
            <p:nvPr/>
          </p:nvSpPr>
          <p:spPr>
            <a:xfrm>
              <a:off x="712519" y="3397395"/>
              <a:ext cx="247007" cy="1244535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/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C6827C-7A79-2E0D-64E9-F6F380A15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493" y="3788829"/>
                  <a:ext cx="548641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5A19C651-D7D7-3850-3320-D589CDD2B001}"/>
                </a:ext>
              </a:extLst>
            </p:cNvPr>
            <p:cNvSpPr/>
            <p:nvPr/>
          </p:nvSpPr>
          <p:spPr>
            <a:xfrm>
              <a:off x="3202776" y="4440542"/>
              <a:ext cx="548640" cy="78503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1C9AC95-0860-018F-8A42-43EEA6314F4B}"/>
                </a:ext>
              </a:extLst>
            </p:cNvPr>
            <p:cNvSpPr/>
            <p:nvPr/>
          </p:nvSpPr>
          <p:spPr>
            <a:xfrm>
              <a:off x="3202776" y="4035929"/>
              <a:ext cx="548640" cy="553035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/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6601391-733A-F452-917F-CE9019813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525" y="3777452"/>
                  <a:ext cx="54864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08853811-374F-DC40-52B4-F67D162B8232}"/>
                </a:ext>
              </a:extLst>
            </p:cNvPr>
            <p:cNvSpPr/>
            <p:nvPr/>
          </p:nvSpPr>
          <p:spPr>
            <a:xfrm>
              <a:off x="1482634" y="3210372"/>
              <a:ext cx="1919988" cy="159989"/>
            </a:xfrm>
            <a:prstGeom prst="parallelogram">
              <a:avLst>
                <a:gd name="adj" fmla="val 10027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6CE10AFD-8CBF-0248-16BC-0955142FD8E2}"/>
                </a:ext>
              </a:extLst>
            </p:cNvPr>
            <p:cNvSpPr/>
            <p:nvPr/>
          </p:nvSpPr>
          <p:spPr>
            <a:xfrm>
              <a:off x="3202776" y="2743666"/>
              <a:ext cx="548640" cy="1621415"/>
            </a:xfrm>
            <a:prstGeom prst="cub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16E28234-D8C1-EAE5-F891-AFDC7CE84C3C}"/>
                </a:ext>
              </a:extLst>
            </p:cNvPr>
            <p:cNvSpPr/>
            <p:nvPr/>
          </p:nvSpPr>
          <p:spPr>
            <a:xfrm>
              <a:off x="2440379" y="2427181"/>
              <a:ext cx="421574" cy="843148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13874FFC-CE98-D664-B2DD-23818DC2EAB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697415" y="2789228"/>
              <a:ext cx="501728" cy="340558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/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BA77E-CEF6-20DC-AAA1-E823BCA77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634" y="2285488"/>
                  <a:ext cx="49596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0B7C31-1518-0E93-5489-49A7DA1B38C3}"/>
                </a:ext>
              </a:extLst>
            </p:cNvPr>
            <p:cNvGrpSpPr/>
            <p:nvPr/>
          </p:nvGrpSpPr>
          <p:grpSpPr>
            <a:xfrm>
              <a:off x="3606800" y="4224515"/>
              <a:ext cx="144617" cy="377235"/>
              <a:chOff x="3606800" y="3807826"/>
              <a:chExt cx="144617" cy="377235"/>
            </a:xfrm>
            <a:solidFill>
              <a:srgbClr val="FF0000"/>
            </a:solidFill>
          </p:grpSpPr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D281DE14-8F1F-4319-3780-AD29EC4DA797}"/>
                  </a:ext>
                </a:extLst>
              </p:cNvPr>
              <p:cNvSpPr/>
              <p:nvPr/>
            </p:nvSpPr>
            <p:spPr>
              <a:xfrm flipV="1">
                <a:off x="3606800" y="4038169"/>
                <a:ext cx="144616" cy="1468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ight Triangle 39">
                <a:extLst>
                  <a:ext uri="{FF2B5EF4-FFF2-40B4-BE49-F238E27FC236}">
                    <a16:creationId xmlns:a16="http://schemas.microsoft.com/office/drawing/2014/main" id="{5C5C3FC5-5399-4F81-09A8-DAF48B664041}"/>
                  </a:ext>
                </a:extLst>
              </p:cNvPr>
              <p:cNvSpPr/>
              <p:nvPr/>
            </p:nvSpPr>
            <p:spPr>
              <a:xfrm flipH="1">
                <a:off x="3606801" y="3807826"/>
                <a:ext cx="144616" cy="14431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B198FDF-D9DB-EE36-810D-31403A0B17B1}"/>
                  </a:ext>
                </a:extLst>
              </p:cNvPr>
              <p:cNvSpPr/>
              <p:nvPr/>
            </p:nvSpPr>
            <p:spPr>
              <a:xfrm>
                <a:off x="3606801" y="3952142"/>
                <a:ext cx="144615" cy="873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B4B60087-0366-2BB5-FEC2-98776E8E4D9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79514" y="4520755"/>
              <a:ext cx="341316" cy="16048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/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19787F4-B6F3-AF34-1BBB-84FFF4DF3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246" y="4454858"/>
                  <a:ext cx="49596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322768-96DE-52B4-B72A-6924AAFAE95C}"/>
                </a:ext>
              </a:extLst>
            </p:cNvPr>
            <p:cNvSpPr/>
            <p:nvPr/>
          </p:nvSpPr>
          <p:spPr>
            <a:xfrm>
              <a:off x="2102525" y="4831789"/>
              <a:ext cx="539732" cy="2597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627ADD-861C-C108-0952-7AA9C979C518}"/>
                </a:ext>
              </a:extLst>
            </p:cNvPr>
            <p:cNvSpPr/>
            <p:nvPr/>
          </p:nvSpPr>
          <p:spPr>
            <a:xfrm>
              <a:off x="2253345" y="4831789"/>
              <a:ext cx="259275" cy="1637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00743E-9BBF-1117-B56E-C15A4BE0979E}"/>
                </a:ext>
              </a:extLst>
            </p:cNvPr>
            <p:cNvCxnSpPr>
              <a:cxnSpLocks/>
            </p:cNvCxnSpPr>
            <p:nvPr/>
          </p:nvCxnSpPr>
          <p:spPr>
            <a:xfrm>
              <a:off x="3678895" y="4394405"/>
              <a:ext cx="53671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/>
              <p:nvPr/>
            </p:nvSpPr>
            <p:spPr>
              <a:xfrm>
                <a:off x="5769994" y="1311756"/>
                <a:ext cx="5718368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994" y="1311756"/>
                <a:ext cx="5718368" cy="676724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/>
              <p:nvPr/>
            </p:nvSpPr>
            <p:spPr>
              <a:xfrm>
                <a:off x="5495313" y="2068806"/>
                <a:ext cx="6267731" cy="3772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b="0" dirty="0"/>
                  <a:t>The magnetometer sensor measures the B-field value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700" b="0" dirty="0"/>
                  <a:t>, which is then converted into mass using a calibrated linear regression:</a:t>
                </a:r>
              </a:p>
              <a:p>
                <a:endParaRPr lang="en-US" sz="1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700" dirty="0"/>
              </a:p>
              <a:p>
                <a:pPr algn="ctr"/>
                <a:r>
                  <a:rPr lang="en-US" sz="1700" dirty="0"/>
                  <a:t>w</a:t>
                </a:r>
                <a:r>
                  <a:rPr lang="en-US" sz="1700" b="0" dirty="0"/>
                  <a:t>here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700" b="0" dirty="0"/>
                  <a:t> is mass in grams and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700" b="0" dirty="0"/>
                  <a:t> is the B-field in </a:t>
                </a:r>
                <a:r>
                  <a:rPr lang="en-US" sz="1700" dirty="0"/>
                  <a:t>µ</a:t>
                </a:r>
                <a:r>
                  <a:rPr lang="en-US" sz="1700" b="0" dirty="0"/>
                  <a:t>T</a:t>
                </a:r>
              </a:p>
              <a:p>
                <a:pPr algn="ctr"/>
                <a:endParaRPr lang="en-US" sz="1700" dirty="0"/>
              </a:p>
              <a:p>
                <a:r>
                  <a:rPr lang="en-US" sz="1700" dirty="0"/>
                  <a:t>The height of fluid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700" dirty="0"/>
                  <a:t> therefore can be computed using the following: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/>
              </a:p>
              <a:p>
                <a:endParaRPr lang="en-US" sz="1700" dirty="0"/>
              </a:p>
              <a:p>
                <a:r>
                  <a:rPr lang="en-US" sz="1700" dirty="0"/>
                  <a:t>To compute the derivative expressed above in the form of a limit, various numerical methods can be implemented. I have derived 6 different equations. Experimentation will help me determine which is the optimal equation.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CDBCC4-EF07-161E-F49A-46A1E7F66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13" y="2068806"/>
                <a:ext cx="6267731" cy="3772699"/>
              </a:xfrm>
              <a:prstGeom prst="rect">
                <a:avLst/>
              </a:prstGeom>
              <a:blipFill>
                <a:blip r:embed="rId9"/>
                <a:stretch>
                  <a:fillRect l="-606" t="-336" r="-1010" b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19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44DE-4F62-CC4E-95BF-8B507AF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30" y="-39017"/>
            <a:ext cx="10515600" cy="1325563"/>
          </a:xfrm>
        </p:spPr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Numerical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/>
              <p:nvPr/>
            </p:nvSpPr>
            <p:spPr>
              <a:xfrm>
                <a:off x="3064875" y="1161285"/>
                <a:ext cx="6062249" cy="6767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22AB27A-4AC1-FE09-770F-685967F6D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875" y="1161285"/>
                <a:ext cx="6062249" cy="67672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F8978-46A2-DFCB-48AC-E9B252B5C272}"/>
                  </a:ext>
                </a:extLst>
              </p:cNvPr>
              <p:cNvSpPr txBox="1"/>
              <p:nvPr/>
            </p:nvSpPr>
            <p:spPr>
              <a:xfrm>
                <a:off x="217502" y="2162155"/>
                <a:ext cx="5694745" cy="4301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D-DIN CONDENSED" panose="020B0504030202030204" pitchFamily="34" charset="77"/>
                  </a:rPr>
                  <a:t>Forward Finite Difference </a:t>
                </a:r>
                <a:r>
                  <a:rPr lang="en-US" sz="2400" b="1" i="1" dirty="0">
                    <a:latin typeface="D-DIN CONDENSED" panose="020B0504030202030204" pitchFamily="34" charset="77"/>
                  </a:rPr>
                  <a:t>O(h)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i="1" dirty="0">
                  <a:latin typeface="D-DIN CONDENSED" panose="020B0504030202030204" pitchFamily="34" charset="77"/>
                </a:endParaRPr>
              </a:p>
              <a:p>
                <a:endParaRPr lang="en-US" i="1" dirty="0">
                  <a:latin typeface="D-DIN CONDENSED" panose="020B0504030202030204" pitchFamily="34" charset="77"/>
                </a:endParaRPr>
              </a:p>
              <a:p>
                <a:r>
                  <a:rPr lang="en-US" sz="2400" b="1" dirty="0">
                    <a:latin typeface="D-DIN CONDENSED" panose="020B0504030202030204" pitchFamily="34" charset="77"/>
                  </a:rPr>
                  <a:t>Forward Finite Difference </a:t>
                </a:r>
                <a:r>
                  <a:rPr lang="en-US" sz="2400" b="1" i="1" dirty="0">
                    <a:latin typeface="D-DIN CONDENSED" panose="020B0504030202030204" pitchFamily="34" charset="77"/>
                  </a:rPr>
                  <a:t>O(h </a:t>
                </a:r>
                <a:r>
                  <a:rPr lang="en-US" sz="2400" b="1" i="1" baseline="30000" dirty="0">
                    <a:latin typeface="D-DIN CONDENSED" panose="020B0504030202030204" pitchFamily="34" charset="77"/>
                  </a:rPr>
                  <a:t>2</a:t>
                </a:r>
                <a:r>
                  <a:rPr lang="en-US" sz="2400" b="1" i="1" dirty="0">
                    <a:latin typeface="D-DIN CONDENSED" panose="020B0504030202030204" pitchFamily="34" charset="77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latin typeface="D-DIN Condensed" panose="020B0504030202030204" pitchFamily="34" charset="77"/>
                </a:endParaRPr>
              </a:p>
              <a:p>
                <a:endParaRPr lang="en-US" sz="2400" b="1" dirty="0">
                  <a:latin typeface="D-DIN CONDENSED" panose="020B0504030202030204" pitchFamily="34" charset="77"/>
                </a:endParaRPr>
              </a:p>
              <a:p>
                <a:r>
                  <a:rPr lang="en-US" sz="2400" b="1" dirty="0">
                    <a:latin typeface="D-DIN CONDENSED" panose="020B0504030202030204" pitchFamily="34" charset="77"/>
                  </a:rPr>
                  <a:t>Backward Finite Difference </a:t>
                </a:r>
                <a:r>
                  <a:rPr lang="en-US" sz="2400" b="1" i="1" dirty="0">
                    <a:latin typeface="D-DIN CONDENSED" panose="020B0504030202030204" pitchFamily="34" charset="77"/>
                  </a:rPr>
                  <a:t>O(h)</a:t>
                </a:r>
                <a:endParaRPr lang="en-US" sz="2400" dirty="0">
                  <a:latin typeface="D-DIN Condensed" panose="020B0504030202030204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b="1" dirty="0">
                  <a:latin typeface="D-DIN CONDENSED" panose="020B0504030202030204" pitchFamily="34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2F8978-46A2-DFCB-48AC-E9B252B5C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2" y="2162155"/>
                <a:ext cx="5694745" cy="4301755"/>
              </a:xfrm>
              <a:prstGeom prst="rect">
                <a:avLst/>
              </a:prstGeom>
              <a:blipFill>
                <a:blip r:embed="rId4"/>
                <a:stretch>
                  <a:fillRect l="-1782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BD2254-0B3B-FA6A-42EF-71D80899FF3A}"/>
                  </a:ext>
                </a:extLst>
              </p:cNvPr>
              <p:cNvSpPr txBox="1"/>
              <p:nvPr/>
            </p:nvSpPr>
            <p:spPr>
              <a:xfrm>
                <a:off x="6096000" y="2162155"/>
                <a:ext cx="6062249" cy="421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D-DIN CONDENSED" panose="020B0504030202030204" pitchFamily="34" charset="77"/>
                  </a:rPr>
                  <a:t>Backward Finite Difference </a:t>
                </a:r>
                <a:r>
                  <a:rPr lang="en-US" sz="2400" b="1" i="1" dirty="0">
                    <a:latin typeface="D-DIN CONDENSED" panose="020B0504030202030204" pitchFamily="34" charset="77"/>
                  </a:rPr>
                  <a:t>O(h </a:t>
                </a:r>
                <a:r>
                  <a:rPr lang="en-US" sz="2400" b="1" i="1" baseline="30000" dirty="0">
                    <a:latin typeface="D-DIN CONDENSED" panose="020B0504030202030204" pitchFamily="34" charset="77"/>
                  </a:rPr>
                  <a:t>2</a:t>
                </a:r>
                <a:r>
                  <a:rPr lang="en-US" sz="2400" b="1" i="1" dirty="0">
                    <a:latin typeface="D-DIN CONDENSED" panose="020B0504030202030204" pitchFamily="34" charset="77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latin typeface="D-DIN Condensed" panose="020B0504030202030204" pitchFamily="34" charset="77"/>
                </a:endParaRPr>
              </a:p>
              <a:p>
                <a:endParaRPr lang="en-US" sz="2400" b="1" dirty="0">
                  <a:latin typeface="D-DIN CONDENSED" panose="020B0504030202030204" pitchFamily="34" charset="77"/>
                </a:endParaRPr>
              </a:p>
              <a:p>
                <a:r>
                  <a:rPr lang="en-US" sz="2400" b="1" dirty="0">
                    <a:latin typeface="D-DIN CONDENSED" panose="020B0504030202030204" pitchFamily="34" charset="77"/>
                  </a:rPr>
                  <a:t>Centered Finite Difference </a:t>
                </a:r>
                <a:r>
                  <a:rPr lang="en-US" sz="2400" b="1" i="1" dirty="0">
                    <a:latin typeface="D-DIN CONDENSED" panose="020B0504030202030204" pitchFamily="34" charset="77"/>
                  </a:rPr>
                  <a:t>O(h </a:t>
                </a:r>
                <a:r>
                  <a:rPr lang="en-US" sz="2400" b="1" i="1" baseline="30000" dirty="0">
                    <a:latin typeface="D-DIN CONDENSED" panose="020B0504030202030204" pitchFamily="34" charset="77"/>
                  </a:rPr>
                  <a:t>2</a:t>
                </a:r>
                <a:r>
                  <a:rPr lang="en-US" sz="2400" b="1" i="1" dirty="0">
                    <a:latin typeface="D-DIN CONDENSED" panose="020B0504030202030204" pitchFamily="34" charset="77"/>
                  </a:rPr>
                  <a:t>)</a:t>
                </a:r>
                <a:endParaRPr lang="en-US" sz="2400" dirty="0">
                  <a:latin typeface="D-DIN Condensed" panose="020B0504030202030204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latin typeface="D-DIN Condensed" panose="020B0504030202030204" pitchFamily="34" charset="77"/>
                </a:endParaRPr>
              </a:p>
              <a:p>
                <a:endParaRPr lang="en-US" dirty="0">
                  <a:latin typeface="D-DIN Condensed" panose="020B0504030202030204" pitchFamily="34" charset="77"/>
                </a:endParaRPr>
              </a:p>
              <a:p>
                <a:r>
                  <a:rPr lang="en-US" sz="2400" b="1" dirty="0">
                    <a:latin typeface="D-DIN CONDENSED" panose="020B0504030202030204" pitchFamily="34" charset="77"/>
                  </a:rPr>
                  <a:t>Centered Finite Difference </a:t>
                </a:r>
                <a:r>
                  <a:rPr lang="en-US" sz="2400" b="1" i="1" dirty="0">
                    <a:latin typeface="D-DIN CONDENSED" panose="020B0504030202030204" pitchFamily="34" charset="77"/>
                  </a:rPr>
                  <a:t>O(h </a:t>
                </a:r>
                <a:r>
                  <a:rPr lang="en-US" sz="2400" b="1" i="1" baseline="30000" dirty="0">
                    <a:latin typeface="D-DIN CONDENSED" panose="020B0504030202030204" pitchFamily="34" charset="77"/>
                  </a:rPr>
                  <a:t>4</a:t>
                </a:r>
                <a:r>
                  <a:rPr lang="en-US" sz="2400" b="1" i="1" dirty="0">
                    <a:latin typeface="D-DIN CONDENSED" panose="020B0504030202030204" pitchFamily="34" charset="77"/>
                  </a:rPr>
                  <a:t>)</a:t>
                </a:r>
                <a:endParaRPr lang="en-US" sz="2400" dirty="0">
                  <a:latin typeface="D-DIN Condensed" panose="020B0504030202030204" pitchFamily="34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+8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latin typeface="D-DIN Condensed" panose="020B0504030202030204" pitchFamily="34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BD2254-0B3B-FA6A-42EF-71D80899F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62155"/>
                <a:ext cx="6062249" cy="4210896"/>
              </a:xfrm>
              <a:prstGeom prst="rect">
                <a:avLst/>
              </a:prstGeom>
              <a:blipFill>
                <a:blip r:embed="rId5"/>
                <a:stretch>
                  <a:fillRect l="-1674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503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B9A8C-0EF0-5A27-F9C4-8C92E5E17BEC}"/>
              </a:ext>
            </a:extLst>
          </p:cNvPr>
          <p:cNvSpPr/>
          <p:nvPr/>
        </p:nvSpPr>
        <p:spPr>
          <a:xfrm>
            <a:off x="1816767" y="1588168"/>
            <a:ext cx="709865" cy="37297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ED3945-A2A3-AB66-16B3-5003E2031DF8}"/>
              </a:ext>
            </a:extLst>
          </p:cNvPr>
          <p:cNvSpPr/>
          <p:nvPr/>
        </p:nvSpPr>
        <p:spPr>
          <a:xfrm>
            <a:off x="4387514" y="1588168"/>
            <a:ext cx="709865" cy="37297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D92EDB-D231-F772-5CA0-B99827AD3237}"/>
              </a:ext>
            </a:extLst>
          </p:cNvPr>
          <p:cNvSpPr/>
          <p:nvPr/>
        </p:nvSpPr>
        <p:spPr>
          <a:xfrm rot="16200000">
            <a:off x="2200818" y="4476710"/>
            <a:ext cx="457196" cy="12252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4EF0C-E305-B7E9-7A04-BA5D6A470DA2}"/>
              </a:ext>
            </a:extLst>
          </p:cNvPr>
          <p:cNvSpPr/>
          <p:nvPr/>
        </p:nvSpPr>
        <p:spPr>
          <a:xfrm rot="16200000">
            <a:off x="4257175" y="4477752"/>
            <a:ext cx="457196" cy="12232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458483-86C8-ED79-8EB4-C40A695D3408}"/>
              </a:ext>
            </a:extLst>
          </p:cNvPr>
          <p:cNvSpPr/>
          <p:nvPr/>
        </p:nvSpPr>
        <p:spPr>
          <a:xfrm>
            <a:off x="2999873" y="4860759"/>
            <a:ext cx="914400" cy="4571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1FB4A-1F5B-8DEA-071A-3A23E006BBB7}"/>
              </a:ext>
            </a:extLst>
          </p:cNvPr>
          <p:cNvSpPr/>
          <p:nvPr/>
        </p:nvSpPr>
        <p:spPr>
          <a:xfrm>
            <a:off x="2626894" y="5317955"/>
            <a:ext cx="1660358" cy="16844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A0963-C2F3-6F70-CBA3-6CF7CDAA921D}"/>
              </a:ext>
            </a:extLst>
          </p:cNvPr>
          <p:cNvSpPr/>
          <p:nvPr/>
        </p:nvSpPr>
        <p:spPr>
          <a:xfrm>
            <a:off x="3276599" y="4860758"/>
            <a:ext cx="360947" cy="1684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400A8AA-78D8-DEBB-6329-67EA95CE9BCE}"/>
              </a:ext>
            </a:extLst>
          </p:cNvPr>
          <p:cNvCxnSpPr>
            <a:cxnSpLocks/>
            <a:stCxn id="9" idx="2"/>
            <a:endCxn id="18" idx="2"/>
          </p:cNvCxnSpPr>
          <p:nvPr/>
        </p:nvCxnSpPr>
        <p:spPr>
          <a:xfrm rot="5400000" flipH="1">
            <a:off x="2071436" y="4100763"/>
            <a:ext cx="216570" cy="2554705"/>
          </a:xfrm>
          <a:prstGeom prst="bentConnector3">
            <a:avLst>
              <a:gd name="adj1" fmla="val -105555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64CBA8-F9A1-52E4-DF15-A7B59867A436}"/>
              </a:ext>
            </a:extLst>
          </p:cNvPr>
          <p:cNvSpPr/>
          <p:nvPr/>
        </p:nvSpPr>
        <p:spPr>
          <a:xfrm>
            <a:off x="180473" y="4463707"/>
            <a:ext cx="1443790" cy="806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17512E-ECCE-E472-24E0-BABCA22BFC3A}"/>
              </a:ext>
            </a:extLst>
          </p:cNvPr>
          <p:cNvSpPr/>
          <p:nvPr/>
        </p:nvSpPr>
        <p:spPr>
          <a:xfrm>
            <a:off x="1395663" y="5486400"/>
            <a:ext cx="4018548" cy="360947"/>
          </a:xfrm>
          <a:prstGeom prst="rect">
            <a:avLst/>
          </a:prstGeom>
          <a:solidFill>
            <a:srgbClr val="7F7F7F">
              <a:alpha val="6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		Scale	</a:t>
            </a:r>
          </a:p>
        </p:txBody>
      </p:sp>
      <p:sp>
        <p:nvSpPr>
          <p:cNvPr id="21" name="Pie 20">
            <a:extLst>
              <a:ext uri="{FF2B5EF4-FFF2-40B4-BE49-F238E27FC236}">
                <a16:creationId xmlns:a16="http://schemas.microsoft.com/office/drawing/2014/main" id="{63272949-DC1E-EF9F-2C33-609EDA9595B1}"/>
              </a:ext>
            </a:extLst>
          </p:cNvPr>
          <p:cNvSpPr/>
          <p:nvPr/>
        </p:nvSpPr>
        <p:spPr>
          <a:xfrm rot="10800000">
            <a:off x="3292641" y="5847347"/>
            <a:ext cx="328861" cy="305091"/>
          </a:xfrm>
          <a:prstGeom prst="pie">
            <a:avLst>
              <a:gd name="adj1" fmla="val 0"/>
              <a:gd name="adj2" fmla="val 1079061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9A7825-62CE-E620-9A30-4CC21A8D05E2}"/>
              </a:ext>
            </a:extLst>
          </p:cNvPr>
          <p:cNvSpPr/>
          <p:nvPr/>
        </p:nvSpPr>
        <p:spPr>
          <a:xfrm>
            <a:off x="2576761" y="5994094"/>
            <a:ext cx="1760620" cy="31668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929C4A-91BB-E699-9603-6290D04FA4D3}"/>
              </a:ext>
            </a:extLst>
          </p:cNvPr>
          <p:cNvSpPr/>
          <p:nvPr/>
        </p:nvSpPr>
        <p:spPr>
          <a:xfrm>
            <a:off x="9962147" y="180473"/>
            <a:ext cx="1840832" cy="2815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48A3B9-C137-DE2F-C25E-C664710A387D}"/>
              </a:ext>
            </a:extLst>
          </p:cNvPr>
          <p:cNvSpPr/>
          <p:nvPr/>
        </p:nvSpPr>
        <p:spPr>
          <a:xfrm>
            <a:off x="10142621" y="1257300"/>
            <a:ext cx="300789" cy="30078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D3BDED-49F5-73C2-1EBD-AE12FA0DAC36}"/>
              </a:ext>
            </a:extLst>
          </p:cNvPr>
          <p:cNvSpPr/>
          <p:nvPr/>
        </p:nvSpPr>
        <p:spPr>
          <a:xfrm>
            <a:off x="10142621" y="1858879"/>
            <a:ext cx="300789" cy="300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7B27C5-9B82-F809-5684-CBFAEFFB513F}"/>
              </a:ext>
            </a:extLst>
          </p:cNvPr>
          <p:cNvSpPr/>
          <p:nvPr/>
        </p:nvSpPr>
        <p:spPr>
          <a:xfrm>
            <a:off x="10142621" y="2460458"/>
            <a:ext cx="300789" cy="3007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A234BF-4723-3AF0-6C72-13A8280CB891}"/>
              </a:ext>
            </a:extLst>
          </p:cNvPr>
          <p:cNvSpPr/>
          <p:nvPr/>
        </p:nvSpPr>
        <p:spPr>
          <a:xfrm>
            <a:off x="10142621" y="649705"/>
            <a:ext cx="300789" cy="300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48DCAE-E892-7ED3-9949-A9CFC8E32BE8}"/>
              </a:ext>
            </a:extLst>
          </p:cNvPr>
          <p:cNvSpPr txBox="1"/>
          <p:nvPr/>
        </p:nvSpPr>
        <p:spPr>
          <a:xfrm>
            <a:off x="10537655" y="627464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77477C-A2A5-465A-CB01-58C3BD45DF58}"/>
              </a:ext>
            </a:extLst>
          </p:cNvPr>
          <p:cNvSpPr txBox="1"/>
          <p:nvPr/>
        </p:nvSpPr>
        <p:spPr>
          <a:xfrm>
            <a:off x="10537655" y="1223028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Elastomer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D02480-B4C9-5E58-BDDA-2B0C7B03D2EC}"/>
              </a:ext>
            </a:extLst>
          </p:cNvPr>
          <p:cNvSpPr txBox="1"/>
          <p:nvPr/>
        </p:nvSpPr>
        <p:spPr>
          <a:xfrm>
            <a:off x="10537654" y="1818592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540C7C-3F18-CF01-E44E-AFDCDD625623}"/>
              </a:ext>
            </a:extLst>
          </p:cNvPr>
          <p:cNvSpPr txBox="1"/>
          <p:nvPr/>
        </p:nvSpPr>
        <p:spPr>
          <a:xfrm>
            <a:off x="10527631" y="2432204"/>
            <a:ext cx="11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F1D9FB-2B68-4E2F-8BEF-B22A5B77578B}"/>
              </a:ext>
            </a:extLst>
          </p:cNvPr>
          <p:cNvSpPr/>
          <p:nvPr/>
        </p:nvSpPr>
        <p:spPr>
          <a:xfrm>
            <a:off x="6958261" y="1789696"/>
            <a:ext cx="745958" cy="33267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3E3131-A8B2-895E-026D-5D26A2A29E72}"/>
              </a:ext>
            </a:extLst>
          </p:cNvPr>
          <p:cNvSpPr/>
          <p:nvPr/>
        </p:nvSpPr>
        <p:spPr>
          <a:xfrm>
            <a:off x="7198892" y="5116428"/>
            <a:ext cx="264695" cy="1534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487E0E-4BAF-AA46-3922-FC861F1C9785}"/>
              </a:ext>
            </a:extLst>
          </p:cNvPr>
          <p:cNvSpPr/>
          <p:nvPr/>
        </p:nvSpPr>
        <p:spPr>
          <a:xfrm>
            <a:off x="6958261" y="4638178"/>
            <a:ext cx="745958" cy="4571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868889-749F-0D3A-6C53-66F784F3C20B}"/>
              </a:ext>
            </a:extLst>
          </p:cNvPr>
          <p:cNvSpPr/>
          <p:nvPr/>
        </p:nvSpPr>
        <p:spPr>
          <a:xfrm>
            <a:off x="6958261" y="4463707"/>
            <a:ext cx="745958" cy="174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8768F7-0A1C-F02B-0611-FBB60A6DAAA2}"/>
              </a:ext>
            </a:extLst>
          </p:cNvPr>
          <p:cNvSpPr/>
          <p:nvPr/>
        </p:nvSpPr>
        <p:spPr>
          <a:xfrm>
            <a:off x="7198892" y="1419726"/>
            <a:ext cx="264695" cy="304398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5F3E10-942B-E779-173C-40504E0B13D2}"/>
              </a:ext>
            </a:extLst>
          </p:cNvPr>
          <p:cNvSpPr/>
          <p:nvPr/>
        </p:nvSpPr>
        <p:spPr>
          <a:xfrm>
            <a:off x="6771770" y="1257300"/>
            <a:ext cx="1118937" cy="1624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894DC58-10CA-57D8-B017-280EF5818B52}"/>
              </a:ext>
            </a:extLst>
          </p:cNvPr>
          <p:cNvSpPr/>
          <p:nvPr/>
        </p:nvSpPr>
        <p:spPr>
          <a:xfrm>
            <a:off x="5101389" y="2466474"/>
            <a:ext cx="2273969" cy="25988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D44C9C-AB5B-9C32-5CEF-4E2496152E6F}"/>
              </a:ext>
            </a:extLst>
          </p:cNvPr>
          <p:cNvSpPr/>
          <p:nvPr/>
        </p:nvSpPr>
        <p:spPr>
          <a:xfrm>
            <a:off x="1766635" y="1100888"/>
            <a:ext cx="745958" cy="33267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4993A6AC-C55E-F853-3312-AF1DA903D9B4}"/>
              </a:ext>
            </a:extLst>
          </p:cNvPr>
          <p:cNvSpPr/>
          <p:nvPr/>
        </p:nvSpPr>
        <p:spPr>
          <a:xfrm>
            <a:off x="1375609" y="4427620"/>
            <a:ext cx="1528010" cy="553454"/>
          </a:xfrm>
          <a:prstGeom prst="trapezoid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95D4C-3739-34F5-453E-87AE9BF36945}"/>
              </a:ext>
            </a:extLst>
          </p:cNvPr>
          <p:cNvSpPr/>
          <p:nvPr/>
        </p:nvSpPr>
        <p:spPr>
          <a:xfrm>
            <a:off x="1766635" y="1876926"/>
            <a:ext cx="745958" cy="24183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F1F2089-CEDC-28C7-F19A-E8A9A4C3F9A8}"/>
              </a:ext>
            </a:extLst>
          </p:cNvPr>
          <p:cNvSpPr/>
          <p:nvPr/>
        </p:nvSpPr>
        <p:spPr>
          <a:xfrm>
            <a:off x="1766635" y="1100888"/>
            <a:ext cx="745958" cy="776038"/>
          </a:xfrm>
          <a:prstGeom prst="triangle">
            <a:avLst>
              <a:gd name="adj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40250-645A-A606-B7B5-CA151969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58" y="1698801"/>
            <a:ext cx="5244538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7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F16451-97B9-74A7-7052-0744F8E7CB69}"/>
              </a:ext>
            </a:extLst>
          </p:cNvPr>
          <p:cNvCxnSpPr/>
          <p:nvPr/>
        </p:nvCxnSpPr>
        <p:spPr>
          <a:xfrm>
            <a:off x="1973179" y="866274"/>
            <a:ext cx="0" cy="41629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6532F0-E901-FC79-DC05-9527ECCB334E}"/>
              </a:ext>
            </a:extLst>
          </p:cNvPr>
          <p:cNvCxnSpPr>
            <a:cxnSpLocks/>
          </p:cNvCxnSpPr>
          <p:nvPr/>
        </p:nvCxnSpPr>
        <p:spPr>
          <a:xfrm flipH="1">
            <a:off x="1800726" y="4832684"/>
            <a:ext cx="500914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2C4418-F492-E8C8-8CA9-111C745B8D8C}"/>
              </a:ext>
            </a:extLst>
          </p:cNvPr>
          <p:cNvSpPr/>
          <p:nvPr/>
        </p:nvSpPr>
        <p:spPr>
          <a:xfrm>
            <a:off x="4499811" y="173254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29DE561-969F-BC67-7EAD-3BF11BE700F2}"/>
              </a:ext>
            </a:extLst>
          </p:cNvPr>
          <p:cNvSpPr/>
          <p:nvPr/>
        </p:nvSpPr>
        <p:spPr>
          <a:xfrm>
            <a:off x="4028097" y="1536701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33E6D8-2CF0-F345-101F-E6B97B9690FB}"/>
              </a:ext>
            </a:extLst>
          </p:cNvPr>
          <p:cNvSpPr/>
          <p:nvPr/>
        </p:nvSpPr>
        <p:spPr>
          <a:xfrm>
            <a:off x="4652211" y="188494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9B4FCC-3564-6707-460C-77A4E083ED99}"/>
              </a:ext>
            </a:extLst>
          </p:cNvPr>
          <p:cNvSpPr/>
          <p:nvPr/>
        </p:nvSpPr>
        <p:spPr>
          <a:xfrm>
            <a:off x="4451685" y="1981199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0A8840-953B-0616-C008-F298D6351888}"/>
              </a:ext>
            </a:extLst>
          </p:cNvPr>
          <p:cNvSpPr/>
          <p:nvPr/>
        </p:nvSpPr>
        <p:spPr>
          <a:xfrm>
            <a:off x="5308029" y="2077451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DD8B97-CF1C-414C-5366-F0839133B2C2}"/>
              </a:ext>
            </a:extLst>
          </p:cNvPr>
          <p:cNvSpPr/>
          <p:nvPr/>
        </p:nvSpPr>
        <p:spPr>
          <a:xfrm>
            <a:off x="4596445" y="1532021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6C5D85-9BF8-703C-26F4-4403FB867567}"/>
              </a:ext>
            </a:extLst>
          </p:cNvPr>
          <p:cNvSpPr/>
          <p:nvPr/>
        </p:nvSpPr>
        <p:spPr>
          <a:xfrm>
            <a:off x="4961977" y="2576285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6B526B3-13D1-393B-C5C7-BCB6C52ADF9B}"/>
              </a:ext>
            </a:extLst>
          </p:cNvPr>
          <p:cNvSpPr/>
          <p:nvPr/>
        </p:nvSpPr>
        <p:spPr>
          <a:xfrm>
            <a:off x="4425714" y="2477358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7462BB-3747-3BAB-4C5D-69695AEC76D5}"/>
              </a:ext>
            </a:extLst>
          </p:cNvPr>
          <p:cNvSpPr/>
          <p:nvPr/>
        </p:nvSpPr>
        <p:spPr>
          <a:xfrm>
            <a:off x="4190332" y="1146628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B07FF8-9C4D-CDB0-959A-E5AE7CEAE655}"/>
              </a:ext>
            </a:extLst>
          </p:cNvPr>
          <p:cNvSpPr/>
          <p:nvPr/>
        </p:nvSpPr>
        <p:spPr>
          <a:xfrm>
            <a:off x="5404281" y="2851485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C48DFE-E478-44CE-651E-306D7BB6320F}"/>
              </a:ext>
            </a:extLst>
          </p:cNvPr>
          <p:cNvSpPr/>
          <p:nvPr/>
        </p:nvSpPr>
        <p:spPr>
          <a:xfrm>
            <a:off x="4865343" y="3249958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7726CD-0BC6-AEAF-493B-F09A75A03939}"/>
              </a:ext>
            </a:extLst>
          </p:cNvPr>
          <p:cNvSpPr/>
          <p:nvPr/>
        </p:nvSpPr>
        <p:spPr>
          <a:xfrm>
            <a:off x="5500533" y="326256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CCF81E-C7CA-A926-CEF0-AC0F02CB3691}"/>
              </a:ext>
            </a:extLst>
          </p:cNvPr>
          <p:cNvSpPr/>
          <p:nvPr/>
        </p:nvSpPr>
        <p:spPr>
          <a:xfrm>
            <a:off x="5881342" y="301171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696552-4634-FCF7-6630-D340F8DE015C}"/>
              </a:ext>
            </a:extLst>
          </p:cNvPr>
          <p:cNvSpPr/>
          <p:nvPr/>
        </p:nvSpPr>
        <p:spPr>
          <a:xfrm>
            <a:off x="5299246" y="3793959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EDCF02-5E27-8E5F-4356-50B4CE8E5ABE}"/>
              </a:ext>
            </a:extLst>
          </p:cNvPr>
          <p:cNvSpPr/>
          <p:nvPr/>
        </p:nvSpPr>
        <p:spPr>
          <a:xfrm>
            <a:off x="6135343" y="3608233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C366A9-68CF-CD46-B558-C051659B6B4D}"/>
              </a:ext>
            </a:extLst>
          </p:cNvPr>
          <p:cNvSpPr/>
          <p:nvPr/>
        </p:nvSpPr>
        <p:spPr>
          <a:xfrm>
            <a:off x="5977594" y="4172333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C9FDA5-EE4B-A59D-ADA2-6BFE20784DA5}"/>
              </a:ext>
            </a:extLst>
          </p:cNvPr>
          <p:cNvSpPr/>
          <p:nvPr/>
        </p:nvSpPr>
        <p:spPr>
          <a:xfrm>
            <a:off x="3544352" y="1349828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4C423-A96D-F6B2-282C-5ABBF6B42C78}"/>
              </a:ext>
            </a:extLst>
          </p:cNvPr>
          <p:cNvCxnSpPr/>
          <p:nvPr/>
        </p:nvCxnSpPr>
        <p:spPr>
          <a:xfrm>
            <a:off x="2974694" y="625033"/>
            <a:ext cx="3449255" cy="36435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526702-9378-88CB-C73F-10FD387E76AB}"/>
              </a:ext>
            </a:extLst>
          </p:cNvPr>
          <p:cNvSpPr txBox="1"/>
          <p:nvPr/>
        </p:nvSpPr>
        <p:spPr>
          <a:xfrm>
            <a:off x="2666976" y="4964399"/>
            <a:ext cx="3569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B-Field (</a:t>
            </a:r>
            <a:r>
              <a:rPr lang="en-US" sz="3200" dirty="0" err="1"/>
              <a:t>uT</a:t>
            </a:r>
            <a:r>
              <a:rPr lang="en-US" sz="32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EA5783-E3EA-CB51-F639-7E6D3409312C}"/>
              </a:ext>
            </a:extLst>
          </p:cNvPr>
          <p:cNvSpPr txBox="1"/>
          <p:nvPr/>
        </p:nvSpPr>
        <p:spPr>
          <a:xfrm rot="16200000">
            <a:off x="-272369" y="2380150"/>
            <a:ext cx="3569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Mass (g)</a:t>
            </a:r>
          </a:p>
        </p:txBody>
      </p:sp>
    </p:spTree>
    <p:extLst>
      <p:ext uri="{BB962C8B-B14F-4D97-AF65-F5344CB8AC3E}">
        <p14:creationId xmlns:p14="http://schemas.microsoft.com/office/powerpoint/2010/main" val="1440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EE0F2-EFE1-A4E6-32A3-AA7408B4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Manufacturing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DEF50-A866-8C83-3B8C-DDB898F2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20" y="1690688"/>
            <a:ext cx="8419606" cy="4297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78FC3-CDA6-02D4-B915-43F4575C720C}"/>
              </a:ext>
            </a:extLst>
          </p:cNvPr>
          <p:cNvSpPr txBox="1"/>
          <p:nvPr/>
        </p:nvSpPr>
        <p:spPr>
          <a:xfrm>
            <a:off x="8585859" y="1997839"/>
            <a:ext cx="34141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Helvetica" pitchFamily="2" charset="0"/>
              </a:rPr>
              <a:t>3D Print Mold for Elastomer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Helvetica" pitchFamily="2" charset="0"/>
              </a:rPr>
              <a:t>Pour Elastomer (Si) into Mold and Cure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Helvetica" pitchFamily="2" charset="0"/>
              </a:rPr>
              <a:t>Attach the neodymium magnet to the indentation in the elastomer mold using Sil-poxy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Helvetica" pitchFamily="2" charset="0"/>
              </a:rPr>
              <a:t>Connect assembly to PCB using adhesives</a:t>
            </a:r>
          </a:p>
        </p:txBody>
      </p:sp>
    </p:spTree>
    <p:extLst>
      <p:ext uri="{BB962C8B-B14F-4D97-AF65-F5344CB8AC3E}">
        <p14:creationId xmlns:p14="http://schemas.microsoft.com/office/powerpoint/2010/main" val="378746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AAE5-4E8D-1DE7-8581-058E2A86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CAD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2EEB6-0363-5510-90F8-1C7BF396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9771">
            <a:off x="3875533" y="2134589"/>
            <a:ext cx="3886200" cy="33180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1BF50E-8443-4399-3F77-0DC62969B8F3}"/>
              </a:ext>
            </a:extLst>
          </p:cNvPr>
          <p:cNvCxnSpPr/>
          <p:nvPr/>
        </p:nvCxnSpPr>
        <p:spPr>
          <a:xfrm flipH="1">
            <a:off x="6483927" y="1690688"/>
            <a:ext cx="2042556" cy="6843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E57404-26B5-D8F3-5B7E-3E6C2E867370}"/>
              </a:ext>
            </a:extLst>
          </p:cNvPr>
          <p:cNvCxnSpPr/>
          <p:nvPr/>
        </p:nvCxnSpPr>
        <p:spPr>
          <a:xfrm>
            <a:off x="3740727" y="1959429"/>
            <a:ext cx="1935678" cy="534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3418FD-425F-AE67-0A75-E3B006917682}"/>
              </a:ext>
            </a:extLst>
          </p:cNvPr>
          <p:cNvCxnSpPr/>
          <p:nvPr/>
        </p:nvCxnSpPr>
        <p:spPr>
          <a:xfrm>
            <a:off x="2921330" y="3811979"/>
            <a:ext cx="2660073" cy="831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FEB2A-0F35-B728-FE1F-79FA776DC995}"/>
              </a:ext>
            </a:extLst>
          </p:cNvPr>
          <p:cNvCxnSpPr>
            <a:cxnSpLocks/>
          </p:cNvCxnSpPr>
          <p:nvPr/>
        </p:nvCxnSpPr>
        <p:spPr>
          <a:xfrm flipH="1">
            <a:off x="7410203" y="3116076"/>
            <a:ext cx="402933" cy="529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654CAA-D0DA-FEF5-7120-D993BFFFE623}"/>
              </a:ext>
            </a:extLst>
          </p:cNvPr>
          <p:cNvCxnSpPr/>
          <p:nvPr/>
        </p:nvCxnSpPr>
        <p:spPr>
          <a:xfrm flipV="1">
            <a:off x="3284516" y="4512623"/>
            <a:ext cx="1002476" cy="344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0C5983-79D8-4490-4281-DD8ADCFAC539}"/>
              </a:ext>
            </a:extLst>
          </p:cNvPr>
          <p:cNvSpPr txBox="1"/>
          <p:nvPr/>
        </p:nvSpPr>
        <p:spPr>
          <a:xfrm>
            <a:off x="8285894" y="1455727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Silicon Elastomer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520CCD-F37B-3429-2D19-32EAB72AE198}"/>
              </a:ext>
            </a:extLst>
          </p:cNvPr>
          <p:cNvSpPr txBox="1"/>
          <p:nvPr/>
        </p:nvSpPr>
        <p:spPr>
          <a:xfrm>
            <a:off x="7095393" y="2708275"/>
            <a:ext cx="25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PCB Waterproof Casing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7A62C-22BE-EAA1-C544-5F0869535368}"/>
              </a:ext>
            </a:extLst>
          </p:cNvPr>
          <p:cNvSpPr txBox="1"/>
          <p:nvPr/>
        </p:nvSpPr>
        <p:spPr>
          <a:xfrm>
            <a:off x="2348783" y="1590097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Neodymium Magnet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83CDF-C868-47D6-B22F-BB87A43A9744}"/>
              </a:ext>
            </a:extLst>
          </p:cNvPr>
          <p:cNvSpPr txBox="1"/>
          <p:nvPr/>
        </p:nvSpPr>
        <p:spPr>
          <a:xfrm>
            <a:off x="1016329" y="3429000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Magnetometer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8FB18-6BF1-B2D1-0208-11A46AF764DD}"/>
              </a:ext>
            </a:extLst>
          </p:cNvPr>
          <p:cNvSpPr txBox="1"/>
          <p:nvPr/>
        </p:nvSpPr>
        <p:spPr>
          <a:xfrm>
            <a:off x="1787236" y="4700869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PCB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C2C200-1FB6-4578-F0FF-C28017300E4C}"/>
              </a:ext>
            </a:extLst>
          </p:cNvPr>
          <p:cNvCxnSpPr>
            <a:cxnSpLocks/>
          </p:cNvCxnSpPr>
          <p:nvPr/>
        </p:nvCxnSpPr>
        <p:spPr>
          <a:xfrm flipV="1">
            <a:off x="5920124" y="4364183"/>
            <a:ext cx="2069248" cy="1473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1B6AF9-DB1D-3602-F651-7048735827EA}"/>
              </a:ext>
            </a:extLst>
          </p:cNvPr>
          <p:cNvCxnSpPr>
            <a:cxnSpLocks/>
          </p:cNvCxnSpPr>
          <p:nvPr/>
        </p:nvCxnSpPr>
        <p:spPr>
          <a:xfrm flipH="1" flipV="1">
            <a:off x="3420092" y="4364183"/>
            <a:ext cx="2042557" cy="15080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DDF934-6D37-2169-2E44-423D49F99371}"/>
              </a:ext>
            </a:extLst>
          </p:cNvPr>
          <p:cNvCxnSpPr/>
          <p:nvPr/>
        </p:nvCxnSpPr>
        <p:spPr>
          <a:xfrm flipV="1">
            <a:off x="9820893" y="1959429"/>
            <a:ext cx="0" cy="20439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0FB3CA-CACD-31EE-D2F9-3E3BF7EE98F8}"/>
              </a:ext>
            </a:extLst>
          </p:cNvPr>
          <p:cNvSpPr txBox="1"/>
          <p:nvPr/>
        </p:nvSpPr>
        <p:spPr>
          <a:xfrm>
            <a:off x="6954748" y="5048560"/>
            <a:ext cx="8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-DIN CONDENSED" panose="020B0504030202030204" pitchFamily="34" charset="77"/>
              </a:rPr>
              <a:t>14mm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5CDFE4-001E-E2B5-4489-AFF90B2B54EE}"/>
              </a:ext>
            </a:extLst>
          </p:cNvPr>
          <p:cNvSpPr txBox="1"/>
          <p:nvPr/>
        </p:nvSpPr>
        <p:spPr>
          <a:xfrm>
            <a:off x="3771289" y="5118198"/>
            <a:ext cx="8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-DIN CONDENSED" panose="020B0504030202030204" pitchFamily="34" charset="77"/>
              </a:rPr>
              <a:t>14mm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3E2428-5F82-3DF4-3F13-22C3831DF73D}"/>
              </a:ext>
            </a:extLst>
          </p:cNvPr>
          <p:cNvSpPr txBox="1"/>
          <p:nvPr/>
        </p:nvSpPr>
        <p:spPr>
          <a:xfrm>
            <a:off x="9850029" y="2658103"/>
            <a:ext cx="126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-DIN CONDENSED" panose="020B0504030202030204" pitchFamily="34" charset="77"/>
              </a:rPr>
              <a:t>11.22mm</a:t>
            </a:r>
          </a:p>
        </p:txBody>
      </p:sp>
    </p:spTree>
    <p:extLst>
      <p:ext uri="{BB962C8B-B14F-4D97-AF65-F5344CB8AC3E}">
        <p14:creationId xmlns:p14="http://schemas.microsoft.com/office/powerpoint/2010/main" val="44954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6E3E-D7FB-B252-4CAB-0EEC7F2C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059"/>
            <a:ext cx="10515600" cy="1325563"/>
          </a:xfrm>
        </p:spPr>
        <p:txBody>
          <a:bodyPr/>
          <a:lstStyle/>
          <a:p>
            <a:r>
              <a:rPr lang="en-US" dirty="0"/>
              <a:t>Integrated Casing Design</a:t>
            </a:r>
          </a:p>
        </p:txBody>
      </p:sp>
      <p:pic>
        <p:nvPicPr>
          <p:cNvPr id="7" name="Picture 6" descr="A white object with a ball in it&#10;&#10;Description automatically generated with low confidence">
            <a:extLst>
              <a:ext uri="{FF2B5EF4-FFF2-40B4-BE49-F238E27FC236}">
                <a16:creationId xmlns:a16="http://schemas.microsoft.com/office/drawing/2014/main" id="{B7EA5FBE-83CE-BA6D-FC82-0BC12FEE8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20" r="27536"/>
          <a:stretch/>
        </p:blipFill>
        <p:spPr>
          <a:xfrm>
            <a:off x="664924" y="926133"/>
            <a:ext cx="2612372" cy="3083862"/>
          </a:xfrm>
          <a:prstGeom prst="rect">
            <a:avLst/>
          </a:prstGeom>
        </p:spPr>
      </p:pic>
      <p:pic>
        <p:nvPicPr>
          <p:cNvPr id="9" name="Picture 8" descr="A close-up of a white object&#10;&#10;Description automatically generated with low confidence">
            <a:extLst>
              <a:ext uri="{FF2B5EF4-FFF2-40B4-BE49-F238E27FC236}">
                <a16:creationId xmlns:a16="http://schemas.microsoft.com/office/drawing/2014/main" id="{5C72EA08-31F0-3AD3-289B-6B24BE993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1" r="19522"/>
          <a:stretch/>
        </p:blipFill>
        <p:spPr>
          <a:xfrm>
            <a:off x="3578086" y="1047267"/>
            <a:ext cx="3491353" cy="2841594"/>
          </a:xfrm>
          <a:prstGeom prst="rect">
            <a:avLst/>
          </a:prstGeom>
        </p:spPr>
      </p:pic>
      <p:pic>
        <p:nvPicPr>
          <p:cNvPr id="11" name="Picture 10" descr="A white object with a ball in it&#10;&#10;Description automatically generated with low confidence">
            <a:extLst>
              <a:ext uri="{FF2B5EF4-FFF2-40B4-BE49-F238E27FC236}">
                <a16:creationId xmlns:a16="http://schemas.microsoft.com/office/drawing/2014/main" id="{6EEC222C-9E18-5F8F-D60E-D905E266E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61" r="13214"/>
          <a:stretch/>
        </p:blipFill>
        <p:spPr>
          <a:xfrm>
            <a:off x="1971110" y="4091701"/>
            <a:ext cx="3624972" cy="2706139"/>
          </a:xfrm>
          <a:prstGeom prst="rect">
            <a:avLst/>
          </a:prstGeom>
        </p:spPr>
      </p:pic>
      <p:pic>
        <p:nvPicPr>
          <p:cNvPr id="13" name="Picture 12" descr="A white chair with a ball&#10;&#10;Description automatically generated with low confidence">
            <a:extLst>
              <a:ext uri="{FF2B5EF4-FFF2-40B4-BE49-F238E27FC236}">
                <a16:creationId xmlns:a16="http://schemas.microsoft.com/office/drawing/2014/main" id="{ECA56C59-AA58-F9E2-9ED7-A7BFEE59D5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83" r="31565"/>
          <a:stretch/>
        </p:blipFill>
        <p:spPr>
          <a:xfrm>
            <a:off x="7494432" y="1034549"/>
            <a:ext cx="4032644" cy="56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09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992D-F433-F2F2-542A-F0AD4E00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Further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BB856-028A-779F-6AA6-3187A7F5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Helvetica" pitchFamily="2" charset="0"/>
              </a:rPr>
              <a:t>May be difficult to manufacture, since elastomer must be prepared manually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Helvetica" pitchFamily="2" charset="0"/>
              </a:rPr>
              <a:t>Elastomer can deform over time due to creep effects, however the geometry of the elastomer and placement of the magnet at the top mitigates this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Helvetica" pitchFamily="2" charset="0"/>
              </a:rPr>
              <a:t>Lots of testing required and many different configurations (</a:t>
            </a:r>
            <a:r>
              <a:rPr lang="en-US" sz="2400" dirty="0" err="1">
                <a:latin typeface="Helvetica" pitchFamily="2" charset="0"/>
              </a:rPr>
              <a:t>ie</a:t>
            </a:r>
            <a:r>
              <a:rPr lang="en-US" sz="2400" dirty="0">
                <a:latin typeface="Helvetica" pitchFamily="2" charset="0"/>
              </a:rPr>
              <a:t>. Elastomer material, elastomer geometry, magnet size, magnetometer)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Helvetica" pitchFamily="2" charset="0"/>
              </a:rPr>
              <a:t>Tilting of magnet can cause inaccuracies – can be mitigated with IMU MEMS sensor</a:t>
            </a:r>
          </a:p>
        </p:txBody>
      </p:sp>
    </p:spTree>
    <p:extLst>
      <p:ext uri="{BB962C8B-B14F-4D97-AF65-F5344CB8AC3E}">
        <p14:creationId xmlns:p14="http://schemas.microsoft.com/office/powerpoint/2010/main" val="50931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C971-1C1F-5890-3B4D-AA6D32B2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76582-DE06-D287-1A36-BAA875048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10515600" cy="51895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 test the viability of this solution and compare performance with other sensor prototypes, I propose assembling a magnetic elastomer force sensor and testing the accuracy in a controlled environment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test will be: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a water bottle, pour water onto the elastomer sensor using 2 test variations: 1) constant rate (simulating healthy) and 2) sputtering (simulating BPH)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the magnetometer data locally, either directly to the computer or on an SD card connected to the microcontroller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the true flow rate using the mass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the LSTM model from Mikayla’s rig, fit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the LSTM results</a:t>
            </a:r>
          </a:p>
        </p:txBody>
      </p:sp>
    </p:spTree>
    <p:extLst>
      <p:ext uri="{BB962C8B-B14F-4D97-AF65-F5344CB8AC3E}">
        <p14:creationId xmlns:p14="http://schemas.microsoft.com/office/powerpoint/2010/main" val="285311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1F48-D9E7-2EE7-D80C-D3C4A652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Prototype Materials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761DD-DAA7-C497-9BFE-AF854BCF0711}"/>
              </a:ext>
            </a:extLst>
          </p:cNvPr>
          <p:cNvSpPr txBox="1"/>
          <p:nvPr/>
        </p:nvSpPr>
        <p:spPr>
          <a:xfrm>
            <a:off x="3352800" y="5415148"/>
            <a:ext cx="3570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D-DIN CONDENSED" panose="020B0504030202030204" pitchFamily="34" charset="77"/>
              </a:rPr>
              <a:t>Total Cost of Materials: $74.80</a:t>
            </a:r>
          </a:p>
          <a:p>
            <a:pPr algn="ctr"/>
            <a:endParaRPr lang="en-US" sz="2400" b="1" dirty="0">
              <a:latin typeface="D-DIN CONDENSED" panose="020B0504030202030204" pitchFamily="34" charset="77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7E0C852-798D-61CC-CD25-B3D4B6509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759944"/>
              </p:ext>
            </p:extLst>
          </p:nvPr>
        </p:nvGraphicFramePr>
        <p:xfrm>
          <a:off x="1010722" y="213106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233950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23807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D-DIN CONDENSED" panose="020B0504030202030204" pitchFamily="34" charset="77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D-DIN CONDENSED" panose="020B0504030202030204" pitchFamily="34" charset="77"/>
                        </a:rPr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026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  <a:hlinkClick r:id="rId2"/>
                        </a:rPr>
                        <a:t>Neodymium Magnets (5mm x 2mm)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$6.99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43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  <a:hlinkClick r:id="rId3"/>
                        </a:rPr>
                        <a:t>Magnetometer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$1.85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1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Available in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700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hlinkClick r:id="rId4"/>
                        </a:rPr>
                        <a:t>Silicon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$42.99 (2lbs)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1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hlinkClick r:id="rId5"/>
                        </a:rPr>
                        <a:t>Sil-poxy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$5.98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48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hlinkClick r:id="rId6"/>
                        </a:rPr>
                        <a:t>Silicon Releasing Agent</a:t>
                      </a:r>
                      <a:endParaRPr 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$16.99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66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3D-print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Available in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3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35036</TotalTime>
  <Words>1806</Words>
  <Application>Microsoft Macintosh PowerPoint</Application>
  <PresentationFormat>Widescreen</PresentationFormat>
  <Paragraphs>317</Paragraphs>
  <Slides>39</Slides>
  <Notes>2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Courier New</vt:lpstr>
      <vt:lpstr>D-DIN</vt:lpstr>
      <vt:lpstr>D-DIN CONDENSED</vt:lpstr>
      <vt:lpstr>D-DIN CONDENSED</vt:lpstr>
      <vt:lpstr>Helvetica</vt:lpstr>
      <vt:lpstr>Office Theme</vt:lpstr>
      <vt:lpstr>Introduction</vt:lpstr>
      <vt:lpstr>PowerPoint Presentation</vt:lpstr>
      <vt:lpstr>PowerPoint Presentation</vt:lpstr>
      <vt:lpstr>Manufacturing Process</vt:lpstr>
      <vt:lpstr>CAD Model</vt:lpstr>
      <vt:lpstr>Integrated Casing Design</vt:lpstr>
      <vt:lpstr>Further Considerations</vt:lpstr>
      <vt:lpstr>Prototype</vt:lpstr>
      <vt:lpstr>Prototype Materials</vt:lpstr>
      <vt:lpstr>Sensor Pinout</vt:lpstr>
      <vt:lpstr>HX711 Pinout</vt:lpstr>
      <vt:lpstr>Circuit Schematic</vt:lpstr>
      <vt:lpstr>Static Water Calibration Procedure V1</vt:lpstr>
      <vt:lpstr>Static Water Test Procedure V1</vt:lpstr>
      <vt:lpstr>Static Water Experiment Data</vt:lpstr>
      <vt:lpstr>Discussion</vt:lpstr>
      <vt:lpstr>Discussion</vt:lpstr>
      <vt:lpstr>Discussion</vt:lpstr>
      <vt:lpstr>Static Water Calibration Procedure V2</vt:lpstr>
      <vt:lpstr>Static Water Test Procedure V2</vt:lpstr>
      <vt:lpstr>Discussion</vt:lpstr>
      <vt:lpstr>PowerPoint Presentation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Discussion</vt:lpstr>
      <vt:lpstr>Dynamic Water Derivation</vt:lpstr>
      <vt:lpstr>Dynamic Water Derivation</vt:lpstr>
      <vt:lpstr>Dynamic Water Derivation</vt:lpstr>
      <vt:lpstr>Dynamic Water Derivation</vt:lpstr>
      <vt:lpstr>Numerical Methods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Al-Akash</dc:creator>
  <cp:lastModifiedBy>Ibrahim Al-Akash</cp:lastModifiedBy>
  <cp:revision>21</cp:revision>
  <dcterms:created xsi:type="dcterms:W3CDTF">2023-05-24T15:39:41Z</dcterms:created>
  <dcterms:modified xsi:type="dcterms:W3CDTF">2023-08-18T21:13:49Z</dcterms:modified>
</cp:coreProperties>
</file>